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jpg" ContentType="image/jpeg"/>
  <Default Extension="emf" ContentType="image/x-emf"/>
  <Default Extension="xlsx" ContentType="application/vnd.openxmlformats-officedocument.spreadsheetml.sheet"/>
  <Default Extension="rels" ContentType="application/vnd.openxmlformats-package.relationships+xml"/>
  <Default Extension="gif" ContentType="image/gif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tags/tag1.xml" ContentType="application/vnd.openxmlformats-officedocument.presentationml.tags+xml"/>
  <Override PartName="/ppt/notesSlides/notesSlide2.xml" ContentType="application/vnd.openxmlformats-officedocument.presentationml.notesSlide+xml"/>
  <Override PartName="/ppt/tags/tag2.xml" ContentType="application/vnd.openxmlformats-officedocument.presentationml.tags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tags/tag3.xml" ContentType="application/vnd.openxmlformats-officedocument.presentationml.tags+xml"/>
  <Override PartName="/ppt/notesSlides/notesSlide7.xml" ContentType="application/vnd.openxmlformats-officedocument.presentationml.notesSlide+xml"/>
  <Override PartName="/ppt/tags/tag4.xml" ContentType="application/vnd.openxmlformats-officedocument.presentationml.tags+xml"/>
  <Override PartName="/ppt/notesSlides/notesSlide8.xml" ContentType="application/vnd.openxmlformats-officedocument.presentationml.notesSlide+xml"/>
  <Override PartName="/ppt/tags/tag5.xml" ContentType="application/vnd.openxmlformats-officedocument.presentationml.tags+xml"/>
  <Override PartName="/ppt/notesSlides/notesSlide9.xml" ContentType="application/vnd.openxmlformats-officedocument.presentationml.notesSlide+xml"/>
  <Override PartName="/ppt/charts/chart2.xml" ContentType="application/vnd.openxmlformats-officedocument.drawingml.chart+xml"/>
  <Override PartName="/ppt/theme/themeOverride2.xml" ContentType="application/vnd.openxmlformats-officedocument.themeOverride+xml"/>
  <Override PartName="/ppt/charts/chart3.xml" ContentType="application/vnd.openxmlformats-officedocument.drawingml.chart+xml"/>
  <Override PartName="/ppt/tags/tag6.xml" ContentType="application/vnd.openxmlformats-officedocument.presentationml.tags+xml"/>
  <Override PartName="/ppt/notesSlides/notesSlide10.xml" ContentType="application/vnd.openxmlformats-officedocument.presentationml.notesSlide+xml"/>
  <Override PartName="/ppt/charts/chart4.xml" ContentType="application/vnd.openxmlformats-officedocument.drawingml.chart+xml"/>
  <Override PartName="/ppt/theme/themeOverride3.xml" ContentType="application/vnd.openxmlformats-officedocument.themeOverride+xml"/>
  <Override PartName="/ppt/charts/chart5.xml" ContentType="application/vnd.openxmlformats-officedocument.drawingml.chart+xml"/>
  <Override PartName="/ppt/theme/themeOverride4.xml" ContentType="application/vnd.openxmlformats-officedocument.themeOverr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charts/chart6.xml" ContentType="application/vnd.openxmlformats-officedocument.drawingml.chart+xml"/>
  <Override PartName="/ppt/theme/themeOverride5.xml" ContentType="application/vnd.openxmlformats-officedocument.themeOverr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charts/chart7.xml" ContentType="application/vnd.openxmlformats-officedocument.drawingml.chart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charts/chart8.xml" ContentType="application/vnd.openxmlformats-officedocument.drawingml.chart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charts/chart9.xml" ContentType="application/vnd.openxmlformats-officedocument.drawingml.chart+xml"/>
  <Override PartName="/ppt/charts/chart10.xml" ContentType="application/vnd.openxmlformats-officedocument.drawingml.chart+xml"/>
  <Override PartName="/ppt/notesSlides/notesSlide48.xml" ContentType="application/vnd.openxmlformats-officedocument.presentationml.notesSlide+xml"/>
  <Override PartName="/ppt/charts/chart11.xml" ContentType="application/vnd.openxmlformats-officedocument.drawingml.chart+xml"/>
  <Override PartName="/ppt/theme/themeOverride6.xml" ContentType="application/vnd.openxmlformats-officedocument.themeOverr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charts/chart12.xml" ContentType="application/vnd.openxmlformats-officedocument.drawingml.chart+xml"/>
  <Override PartName="/ppt/theme/themeOverride7.xml" ContentType="application/vnd.openxmlformats-officedocument.themeOverride+xml"/>
  <Override PartName="/ppt/charts/chart13.xml" ContentType="application/vnd.openxmlformats-officedocument.drawingml.chart+xml"/>
  <Override PartName="/ppt/theme/themeOverride8.xml" ContentType="application/vnd.openxmlformats-officedocument.themeOverride+xml"/>
  <Override PartName="/ppt/charts/chart14.xml" ContentType="application/vnd.openxmlformats-officedocument.drawingml.chart+xml"/>
  <Override PartName="/ppt/theme/themeOverride9.xml" ContentType="application/vnd.openxmlformats-officedocument.themeOverride+xml"/>
  <Override PartName="/ppt/charts/chart15.xml" ContentType="application/vnd.openxmlformats-officedocument.drawingml.chart+xml"/>
  <Override PartName="/ppt/theme/themeOverride10.xml" ContentType="application/vnd.openxmlformats-officedocument.themeOverride+xml"/>
  <Override PartName="/ppt/charts/chart16.xml" ContentType="application/vnd.openxmlformats-officedocument.drawingml.chart+xml"/>
  <Override PartName="/ppt/theme/themeOverride11.xml" ContentType="application/vnd.openxmlformats-officedocument.themeOverride+xml"/>
  <Override PartName="/ppt/charts/chart17.xml" ContentType="application/vnd.openxmlformats-officedocument.drawingml.chart+xml"/>
  <Override PartName="/ppt/theme/themeOverride12.xml" ContentType="application/vnd.openxmlformats-officedocument.themeOverride+xml"/>
  <Override PartName="/ppt/charts/chart18.xml" ContentType="application/vnd.openxmlformats-officedocument.drawingml.chart+xml"/>
  <Override PartName="/ppt/theme/themeOverride13.xml" ContentType="application/vnd.openxmlformats-officedocument.themeOverride+xml"/>
  <Override PartName="/ppt/charts/chart19.xml" ContentType="application/vnd.openxmlformats-officedocument.drawingml.chart+xml"/>
  <Override PartName="/ppt/theme/themeOverride14.xml" ContentType="application/vnd.openxmlformats-officedocument.themeOverride+xml"/>
  <Override PartName="/ppt/charts/chart20.xml" ContentType="application/vnd.openxmlformats-officedocument.drawingml.chart+xml"/>
  <Override PartName="/ppt/theme/themeOverride15.xml" ContentType="application/vnd.openxmlformats-officedocument.themeOverride+xml"/>
  <Override PartName="/ppt/charts/chart21.xml" ContentType="application/vnd.openxmlformats-officedocument.drawingml.chart+xml"/>
  <Override PartName="/ppt/theme/themeOverride16.xml" ContentType="application/vnd.openxmlformats-officedocument.themeOverride+xml"/>
  <Override PartName="/ppt/charts/chart22.xml" ContentType="application/vnd.openxmlformats-officedocument.drawingml.chart+xml"/>
  <Override PartName="/ppt/theme/themeOverride17.xml" ContentType="application/vnd.openxmlformats-officedocument.themeOverride+xml"/>
  <Override PartName="/ppt/charts/chart23.xml" ContentType="application/vnd.openxmlformats-officedocument.drawingml.chart+xml"/>
  <Override PartName="/ppt/theme/themeOverride18.xml" ContentType="application/vnd.openxmlformats-officedocument.themeOverride+xml"/>
  <Override PartName="/ppt/charts/chart24.xml" ContentType="application/vnd.openxmlformats-officedocument.drawingml.chart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49" r:id="rId1"/>
    <p:sldMasterId id="2147483761" r:id="rId2"/>
  </p:sldMasterIdLst>
  <p:notesMasterIdLst>
    <p:notesMasterId r:id="rId82"/>
  </p:notesMasterIdLst>
  <p:sldIdLst>
    <p:sldId id="411" r:id="rId3"/>
    <p:sldId id="328" r:id="rId4"/>
    <p:sldId id="511" r:id="rId5"/>
    <p:sldId id="491" r:id="rId6"/>
    <p:sldId id="348" r:id="rId7"/>
    <p:sldId id="383" r:id="rId8"/>
    <p:sldId id="492" r:id="rId9"/>
    <p:sldId id="512" r:id="rId10"/>
    <p:sldId id="466" r:id="rId11"/>
    <p:sldId id="453" r:id="rId12"/>
    <p:sldId id="455" r:id="rId13"/>
    <p:sldId id="528" r:id="rId14"/>
    <p:sldId id="456" r:id="rId15"/>
    <p:sldId id="457" r:id="rId16"/>
    <p:sldId id="458" r:id="rId17"/>
    <p:sldId id="461" r:id="rId18"/>
    <p:sldId id="462" r:id="rId19"/>
    <p:sldId id="463" r:id="rId20"/>
    <p:sldId id="307" r:id="rId21"/>
    <p:sldId id="308" r:id="rId22"/>
    <p:sldId id="420" r:id="rId23"/>
    <p:sldId id="412" r:id="rId24"/>
    <p:sldId id="313" r:id="rId25"/>
    <p:sldId id="314" r:id="rId26"/>
    <p:sldId id="355" r:id="rId27"/>
    <p:sldId id="514" r:id="rId28"/>
    <p:sldId id="513" r:id="rId29"/>
    <p:sldId id="538" r:id="rId30"/>
    <p:sldId id="464" r:id="rId31"/>
    <p:sldId id="272" r:id="rId32"/>
    <p:sldId id="273" r:id="rId33"/>
    <p:sldId id="274" r:id="rId34"/>
    <p:sldId id="275" r:id="rId35"/>
    <p:sldId id="515" r:id="rId36"/>
    <p:sldId id="276" r:id="rId37"/>
    <p:sldId id="277" r:id="rId38"/>
    <p:sldId id="278" r:id="rId39"/>
    <p:sldId id="533" r:id="rId40"/>
    <p:sldId id="534" r:id="rId41"/>
    <p:sldId id="535" r:id="rId42"/>
    <p:sldId id="536" r:id="rId43"/>
    <p:sldId id="537" r:id="rId44"/>
    <p:sldId id="279" r:id="rId45"/>
    <p:sldId id="280" r:id="rId46"/>
    <p:sldId id="281" r:id="rId47"/>
    <p:sldId id="282" r:id="rId48"/>
    <p:sldId id="283" r:id="rId49"/>
    <p:sldId id="284" r:id="rId50"/>
    <p:sldId id="285" r:id="rId51"/>
    <p:sldId id="286" r:id="rId52"/>
    <p:sldId id="287" r:id="rId53"/>
    <p:sldId id="288" r:id="rId54"/>
    <p:sldId id="473" r:id="rId55"/>
    <p:sldId id="474" r:id="rId56"/>
    <p:sldId id="428" r:id="rId57"/>
    <p:sldId id="429" r:id="rId58"/>
    <p:sldId id="520" r:id="rId59"/>
    <p:sldId id="521" r:id="rId60"/>
    <p:sldId id="260" r:id="rId61"/>
    <p:sldId id="500" r:id="rId62"/>
    <p:sldId id="475" r:id="rId63"/>
    <p:sldId id="479" r:id="rId64"/>
    <p:sldId id="501" r:id="rId65"/>
    <p:sldId id="477" r:id="rId66"/>
    <p:sldId id="478" r:id="rId67"/>
    <p:sldId id="498" r:id="rId68"/>
    <p:sldId id="522" r:id="rId69"/>
    <p:sldId id="484" r:id="rId70"/>
    <p:sldId id="451" r:id="rId71"/>
    <p:sldId id="450" r:id="rId72"/>
    <p:sldId id="523" r:id="rId73"/>
    <p:sldId id="524" r:id="rId74"/>
    <p:sldId id="325" r:id="rId75"/>
    <p:sldId id="516" r:id="rId76"/>
    <p:sldId id="532" r:id="rId77"/>
    <p:sldId id="529" r:id="rId78"/>
    <p:sldId id="531" r:id="rId79"/>
    <p:sldId id="530" r:id="rId80"/>
    <p:sldId id="493" r:id="rId81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clrMru>
    <a:srgbClr val="266EB4"/>
    <a:srgbClr val="FEB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488" autoAdjust="0"/>
    <p:restoredTop sz="79705" autoAdjust="0"/>
  </p:normalViewPr>
  <p:slideViewPr>
    <p:cSldViewPr snapToGrid="0" snapToObjects="1">
      <p:cViewPr varScale="1">
        <p:scale>
          <a:sx n="63" d="100"/>
          <a:sy n="63" d="100"/>
        </p:scale>
        <p:origin x="-1280" y="-96"/>
      </p:cViewPr>
      <p:guideLst>
        <p:guide orient="horz" pos="4032"/>
        <p:guide pos="2923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6264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slide" Target="slides/slide3.xml"/><Relationship Id="rId6" Type="http://schemas.openxmlformats.org/officeDocument/2006/relationships/slide" Target="slides/slide4.xml"/><Relationship Id="rId7" Type="http://schemas.openxmlformats.org/officeDocument/2006/relationships/slide" Target="slides/slide5.xml"/><Relationship Id="rId8" Type="http://schemas.openxmlformats.org/officeDocument/2006/relationships/slide" Target="slides/slide6.xml"/><Relationship Id="rId9" Type="http://schemas.openxmlformats.org/officeDocument/2006/relationships/slide" Target="slides/slide7.xml"/><Relationship Id="rId10" Type="http://schemas.openxmlformats.org/officeDocument/2006/relationships/slide" Target="slides/slide8.xml"/><Relationship Id="rId11" Type="http://schemas.openxmlformats.org/officeDocument/2006/relationships/slide" Target="slides/slide9.xml"/><Relationship Id="rId12" Type="http://schemas.openxmlformats.org/officeDocument/2006/relationships/slide" Target="slides/slide10.xml"/><Relationship Id="rId13" Type="http://schemas.openxmlformats.org/officeDocument/2006/relationships/slide" Target="slides/slide11.xml"/><Relationship Id="rId14" Type="http://schemas.openxmlformats.org/officeDocument/2006/relationships/slide" Target="slides/slide12.xml"/><Relationship Id="rId15" Type="http://schemas.openxmlformats.org/officeDocument/2006/relationships/slide" Target="slides/slide13.xml"/><Relationship Id="rId16" Type="http://schemas.openxmlformats.org/officeDocument/2006/relationships/slide" Target="slides/slide14.xml"/><Relationship Id="rId17" Type="http://schemas.openxmlformats.org/officeDocument/2006/relationships/slide" Target="slides/slide15.xml"/><Relationship Id="rId18" Type="http://schemas.openxmlformats.org/officeDocument/2006/relationships/slide" Target="slides/slide16.xml"/><Relationship Id="rId19" Type="http://schemas.openxmlformats.org/officeDocument/2006/relationships/slide" Target="slides/slide17.xml"/><Relationship Id="rId30" Type="http://schemas.openxmlformats.org/officeDocument/2006/relationships/slide" Target="slides/slide28.xml"/><Relationship Id="rId31" Type="http://schemas.openxmlformats.org/officeDocument/2006/relationships/slide" Target="slides/slide29.xml"/><Relationship Id="rId32" Type="http://schemas.openxmlformats.org/officeDocument/2006/relationships/slide" Target="slides/slide30.xml"/><Relationship Id="rId33" Type="http://schemas.openxmlformats.org/officeDocument/2006/relationships/slide" Target="slides/slide31.xml"/><Relationship Id="rId34" Type="http://schemas.openxmlformats.org/officeDocument/2006/relationships/slide" Target="slides/slide32.xml"/><Relationship Id="rId35" Type="http://schemas.openxmlformats.org/officeDocument/2006/relationships/slide" Target="slides/slide33.xml"/><Relationship Id="rId36" Type="http://schemas.openxmlformats.org/officeDocument/2006/relationships/slide" Target="slides/slide34.xml"/><Relationship Id="rId37" Type="http://schemas.openxmlformats.org/officeDocument/2006/relationships/slide" Target="slides/slide35.xml"/><Relationship Id="rId38" Type="http://schemas.openxmlformats.org/officeDocument/2006/relationships/slide" Target="slides/slide36.xml"/><Relationship Id="rId39" Type="http://schemas.openxmlformats.org/officeDocument/2006/relationships/slide" Target="slides/slide37.xml"/><Relationship Id="rId50" Type="http://schemas.openxmlformats.org/officeDocument/2006/relationships/slide" Target="slides/slide48.xml"/><Relationship Id="rId51" Type="http://schemas.openxmlformats.org/officeDocument/2006/relationships/slide" Target="slides/slide49.xml"/><Relationship Id="rId52" Type="http://schemas.openxmlformats.org/officeDocument/2006/relationships/slide" Target="slides/slide50.xml"/><Relationship Id="rId53" Type="http://schemas.openxmlformats.org/officeDocument/2006/relationships/slide" Target="slides/slide51.xml"/><Relationship Id="rId54" Type="http://schemas.openxmlformats.org/officeDocument/2006/relationships/slide" Target="slides/slide52.xml"/><Relationship Id="rId55" Type="http://schemas.openxmlformats.org/officeDocument/2006/relationships/slide" Target="slides/slide53.xml"/><Relationship Id="rId56" Type="http://schemas.openxmlformats.org/officeDocument/2006/relationships/slide" Target="slides/slide54.xml"/><Relationship Id="rId57" Type="http://schemas.openxmlformats.org/officeDocument/2006/relationships/slide" Target="slides/slide55.xml"/><Relationship Id="rId58" Type="http://schemas.openxmlformats.org/officeDocument/2006/relationships/slide" Target="slides/slide56.xml"/><Relationship Id="rId59" Type="http://schemas.openxmlformats.org/officeDocument/2006/relationships/slide" Target="slides/slide57.xml"/><Relationship Id="rId70" Type="http://schemas.openxmlformats.org/officeDocument/2006/relationships/slide" Target="slides/slide68.xml"/><Relationship Id="rId71" Type="http://schemas.openxmlformats.org/officeDocument/2006/relationships/slide" Target="slides/slide69.xml"/><Relationship Id="rId72" Type="http://schemas.openxmlformats.org/officeDocument/2006/relationships/slide" Target="slides/slide70.xml"/><Relationship Id="rId73" Type="http://schemas.openxmlformats.org/officeDocument/2006/relationships/slide" Target="slides/slide71.xml"/><Relationship Id="rId74" Type="http://schemas.openxmlformats.org/officeDocument/2006/relationships/slide" Target="slides/slide72.xml"/><Relationship Id="rId75" Type="http://schemas.openxmlformats.org/officeDocument/2006/relationships/slide" Target="slides/slide73.xml"/><Relationship Id="rId76" Type="http://schemas.openxmlformats.org/officeDocument/2006/relationships/slide" Target="slides/slide74.xml"/><Relationship Id="rId77" Type="http://schemas.openxmlformats.org/officeDocument/2006/relationships/slide" Target="slides/slide75.xml"/><Relationship Id="rId78" Type="http://schemas.openxmlformats.org/officeDocument/2006/relationships/slide" Target="slides/slide76.xml"/><Relationship Id="rId79" Type="http://schemas.openxmlformats.org/officeDocument/2006/relationships/slide" Target="slides/slide77.xml"/><Relationship Id="rId20" Type="http://schemas.openxmlformats.org/officeDocument/2006/relationships/slide" Target="slides/slide18.xml"/><Relationship Id="rId21" Type="http://schemas.openxmlformats.org/officeDocument/2006/relationships/slide" Target="slides/slide19.xml"/><Relationship Id="rId22" Type="http://schemas.openxmlformats.org/officeDocument/2006/relationships/slide" Target="slides/slide20.xml"/><Relationship Id="rId23" Type="http://schemas.openxmlformats.org/officeDocument/2006/relationships/slide" Target="slides/slide21.xml"/><Relationship Id="rId24" Type="http://schemas.openxmlformats.org/officeDocument/2006/relationships/slide" Target="slides/slide22.xml"/><Relationship Id="rId25" Type="http://schemas.openxmlformats.org/officeDocument/2006/relationships/slide" Target="slides/slide23.xml"/><Relationship Id="rId26" Type="http://schemas.openxmlformats.org/officeDocument/2006/relationships/slide" Target="slides/slide24.xml"/><Relationship Id="rId27" Type="http://schemas.openxmlformats.org/officeDocument/2006/relationships/slide" Target="slides/slide25.xml"/><Relationship Id="rId28" Type="http://schemas.openxmlformats.org/officeDocument/2006/relationships/slide" Target="slides/slide26.xml"/><Relationship Id="rId29" Type="http://schemas.openxmlformats.org/officeDocument/2006/relationships/slide" Target="slides/slide27.xml"/><Relationship Id="rId40" Type="http://schemas.openxmlformats.org/officeDocument/2006/relationships/slide" Target="slides/slide38.xml"/><Relationship Id="rId41" Type="http://schemas.openxmlformats.org/officeDocument/2006/relationships/slide" Target="slides/slide39.xml"/><Relationship Id="rId42" Type="http://schemas.openxmlformats.org/officeDocument/2006/relationships/slide" Target="slides/slide40.xml"/><Relationship Id="rId43" Type="http://schemas.openxmlformats.org/officeDocument/2006/relationships/slide" Target="slides/slide41.xml"/><Relationship Id="rId44" Type="http://schemas.openxmlformats.org/officeDocument/2006/relationships/slide" Target="slides/slide42.xml"/><Relationship Id="rId45" Type="http://schemas.openxmlformats.org/officeDocument/2006/relationships/slide" Target="slides/slide43.xml"/><Relationship Id="rId46" Type="http://schemas.openxmlformats.org/officeDocument/2006/relationships/slide" Target="slides/slide44.xml"/><Relationship Id="rId47" Type="http://schemas.openxmlformats.org/officeDocument/2006/relationships/slide" Target="slides/slide45.xml"/><Relationship Id="rId48" Type="http://schemas.openxmlformats.org/officeDocument/2006/relationships/slide" Target="slides/slide46.xml"/><Relationship Id="rId49" Type="http://schemas.openxmlformats.org/officeDocument/2006/relationships/slide" Target="slides/slide47.xml"/><Relationship Id="rId60" Type="http://schemas.openxmlformats.org/officeDocument/2006/relationships/slide" Target="slides/slide58.xml"/><Relationship Id="rId61" Type="http://schemas.openxmlformats.org/officeDocument/2006/relationships/slide" Target="slides/slide59.xml"/><Relationship Id="rId62" Type="http://schemas.openxmlformats.org/officeDocument/2006/relationships/slide" Target="slides/slide60.xml"/><Relationship Id="rId63" Type="http://schemas.openxmlformats.org/officeDocument/2006/relationships/slide" Target="slides/slide61.xml"/><Relationship Id="rId64" Type="http://schemas.openxmlformats.org/officeDocument/2006/relationships/slide" Target="slides/slide62.xml"/><Relationship Id="rId65" Type="http://schemas.openxmlformats.org/officeDocument/2006/relationships/slide" Target="slides/slide63.xml"/><Relationship Id="rId66" Type="http://schemas.openxmlformats.org/officeDocument/2006/relationships/slide" Target="slides/slide64.xml"/><Relationship Id="rId67" Type="http://schemas.openxmlformats.org/officeDocument/2006/relationships/slide" Target="slides/slide65.xml"/><Relationship Id="rId68" Type="http://schemas.openxmlformats.org/officeDocument/2006/relationships/slide" Target="slides/slide66.xml"/><Relationship Id="rId69" Type="http://schemas.openxmlformats.org/officeDocument/2006/relationships/slide" Target="slides/slide67.xml"/><Relationship Id="rId80" Type="http://schemas.openxmlformats.org/officeDocument/2006/relationships/slide" Target="slides/slide78.xml"/><Relationship Id="rId81" Type="http://schemas.openxmlformats.org/officeDocument/2006/relationships/slide" Target="slides/slide79.xml"/><Relationship Id="rId82" Type="http://schemas.openxmlformats.org/officeDocument/2006/relationships/notesMaster" Target="notesMasters/notesMaster1.xml"/><Relationship Id="rId83" Type="http://schemas.openxmlformats.org/officeDocument/2006/relationships/printerSettings" Target="printerSettings/printerSettings1.bin"/><Relationship Id="rId84" Type="http://schemas.openxmlformats.org/officeDocument/2006/relationships/presProps" Target="presProps.xml"/><Relationship Id="rId85" Type="http://schemas.openxmlformats.org/officeDocument/2006/relationships/viewProps" Target="viewProps.xml"/><Relationship Id="rId86" Type="http://schemas.openxmlformats.org/officeDocument/2006/relationships/theme" Target="theme/theme1.xml"/><Relationship Id="rId87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themeOverride" Target="../theme/themeOverride1.xml"/><Relationship Id="rId2" Type="http://schemas.openxmlformats.org/officeDocument/2006/relationships/oleObject" Target="Workbook4" TargetMode="External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oleObject" Target="Macintosh%20HD:Users:veronicayan:Dropbox:AcademicWork:UCLA:Presentations:BLC%20Seattle%20Talk:Figures%20for%20Seattle%20Talk.xlsx" TargetMode="External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themeOverride" Target="../theme/themeOverride6.xml"/><Relationship Id="rId2" Type="http://schemas.openxmlformats.org/officeDocument/2006/relationships/oleObject" Target="Macintosh%20HD:Users:veronicayan:Dropbox:AcademicWork:UCLA:Presentations:BLC%20Seattle%20Talk:Figures%20for%20Seattle%20Talk.xlsx" TargetMode="External"/></Relationships>
</file>

<file path=ppt/charts/_rels/chart12.xml.rels><?xml version="1.0" encoding="UTF-8" standalone="yes"?>
<Relationships xmlns="http://schemas.openxmlformats.org/package/2006/relationships"><Relationship Id="rId1" Type="http://schemas.openxmlformats.org/officeDocument/2006/relationships/themeOverride" Target="../theme/themeOverride7.xml"/><Relationship Id="rId2" Type="http://schemas.openxmlformats.org/officeDocument/2006/relationships/oleObject" Target="Macintosh%20HD:Users:veronicayan:Copy:UCLA:Talks:Slides%20for%20Bob:ExamplesofLearnersBeingFooled.xlsx" TargetMode="External"/></Relationships>
</file>

<file path=ppt/charts/_rels/chart13.xml.rels><?xml version="1.0" encoding="UTF-8" standalone="yes"?>
<Relationships xmlns="http://schemas.openxmlformats.org/package/2006/relationships"><Relationship Id="rId1" Type="http://schemas.openxmlformats.org/officeDocument/2006/relationships/themeOverride" Target="../theme/themeOverride8.xml"/><Relationship Id="rId2" Type="http://schemas.openxmlformats.org/officeDocument/2006/relationships/oleObject" Target="Macintosh%20HD:Users:veronicayan:Copy:UCLA:Talks:Slides%20for%20Bob:ExamplesofLearnersBeingFooled.xlsx" TargetMode="External"/></Relationships>
</file>

<file path=ppt/charts/_rels/chart14.xml.rels><?xml version="1.0" encoding="UTF-8" standalone="yes"?>
<Relationships xmlns="http://schemas.openxmlformats.org/package/2006/relationships"><Relationship Id="rId1" Type="http://schemas.openxmlformats.org/officeDocument/2006/relationships/themeOverride" Target="../theme/themeOverride9.xml"/><Relationship Id="rId2" Type="http://schemas.openxmlformats.org/officeDocument/2006/relationships/oleObject" Target="Macintosh%20HD:Users:veronicayan:Copy:UCLA:Talks:Slides%20for%20Bob:ExamplesofLearnersBeingFooled.xlsx" TargetMode="External"/></Relationships>
</file>

<file path=ppt/charts/_rels/chart15.xml.rels><?xml version="1.0" encoding="UTF-8" standalone="yes"?>
<Relationships xmlns="http://schemas.openxmlformats.org/package/2006/relationships"><Relationship Id="rId1" Type="http://schemas.openxmlformats.org/officeDocument/2006/relationships/themeOverride" Target="../theme/themeOverride10.xml"/><Relationship Id="rId2" Type="http://schemas.openxmlformats.org/officeDocument/2006/relationships/oleObject" Target="Macintosh%20HD:Users:veronicayan:Copy:UCLA:Talks:Slides%20for%20Bob:ExamplesofLearnersBeingFooled.xlsx" TargetMode="External"/></Relationships>
</file>

<file path=ppt/charts/_rels/chart16.xml.rels><?xml version="1.0" encoding="UTF-8" standalone="yes"?>
<Relationships xmlns="http://schemas.openxmlformats.org/package/2006/relationships"><Relationship Id="rId1" Type="http://schemas.openxmlformats.org/officeDocument/2006/relationships/themeOverride" Target="../theme/themeOverride11.xml"/><Relationship Id="rId2" Type="http://schemas.openxmlformats.org/officeDocument/2006/relationships/oleObject" Target="Macintosh%20HD:Users:veronicayan:Copy:UCLA:Talks:Slides%20for%20Bob:ExamplesofLearnersBeingFooled.xlsx" TargetMode="External"/></Relationships>
</file>

<file path=ppt/charts/_rels/chart17.xml.rels><?xml version="1.0" encoding="UTF-8" standalone="yes"?>
<Relationships xmlns="http://schemas.openxmlformats.org/package/2006/relationships"><Relationship Id="rId1" Type="http://schemas.openxmlformats.org/officeDocument/2006/relationships/themeOverride" Target="../theme/themeOverride12.xml"/><Relationship Id="rId2" Type="http://schemas.openxmlformats.org/officeDocument/2006/relationships/oleObject" Target="Macintosh%20HD:Users:veronicayan:Copy:UCLA:Talks:Slides%20for%20Bob:ExamplesofLearnersBeingFooled.xlsx" TargetMode="External"/></Relationships>
</file>

<file path=ppt/charts/_rels/chart18.xml.rels><?xml version="1.0" encoding="UTF-8" standalone="yes"?>
<Relationships xmlns="http://schemas.openxmlformats.org/package/2006/relationships"><Relationship Id="rId1" Type="http://schemas.openxmlformats.org/officeDocument/2006/relationships/themeOverride" Target="../theme/themeOverride13.xml"/><Relationship Id="rId2" Type="http://schemas.openxmlformats.org/officeDocument/2006/relationships/oleObject" Target="Macintosh%20HD:Users:veronicayan:Copy:UCLA:Talks:Slides%20for%20Bob:ExamplesofLearnersBeingFooled.xlsx" TargetMode="External"/></Relationships>
</file>

<file path=ppt/charts/_rels/chart19.xml.rels><?xml version="1.0" encoding="UTF-8" standalone="yes"?>
<Relationships xmlns="http://schemas.openxmlformats.org/package/2006/relationships"><Relationship Id="rId1" Type="http://schemas.openxmlformats.org/officeDocument/2006/relationships/themeOverride" Target="../theme/themeOverride14.xml"/><Relationship Id="rId2" Type="http://schemas.openxmlformats.org/officeDocument/2006/relationships/oleObject" Target="Macintosh%20HD:Users:veronicayan:Copy:UCLA:Talks:Slides%20for%20Bob:ExamplesofLearnersBeingFooled.xlsx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themeOverride" Target="../theme/themeOverride2.xml"/><Relationship Id="rId2" Type="http://schemas.openxmlformats.org/officeDocument/2006/relationships/package" Target="../embeddings/Microsoft_Excel_Sheet1.xlsx"/></Relationships>
</file>

<file path=ppt/charts/_rels/chart20.xml.rels><?xml version="1.0" encoding="UTF-8" standalone="yes"?>
<Relationships xmlns="http://schemas.openxmlformats.org/package/2006/relationships"><Relationship Id="rId1" Type="http://schemas.openxmlformats.org/officeDocument/2006/relationships/themeOverride" Target="../theme/themeOverride15.xml"/><Relationship Id="rId2" Type="http://schemas.openxmlformats.org/officeDocument/2006/relationships/oleObject" Target="Macintosh%20HD:Users:veronicayan:Copy:UCLA:Talks:Slides%20for%20Bob:ExamplesofLearnersBeingFooled.xlsx" TargetMode="External"/></Relationships>
</file>

<file path=ppt/charts/_rels/chart21.xml.rels><?xml version="1.0" encoding="UTF-8" standalone="yes"?>
<Relationships xmlns="http://schemas.openxmlformats.org/package/2006/relationships"><Relationship Id="rId1" Type="http://schemas.openxmlformats.org/officeDocument/2006/relationships/themeOverride" Target="../theme/themeOverride16.xml"/><Relationship Id="rId2" Type="http://schemas.openxmlformats.org/officeDocument/2006/relationships/oleObject" Target="Macintosh%20HD:Users:veronicayan:Copy:UCLA:Talks:Slides%20for%20Bob:ExamplesofLearnersBeingFooled.xlsx" TargetMode="External"/></Relationships>
</file>

<file path=ppt/charts/_rels/chart22.xml.rels><?xml version="1.0" encoding="UTF-8" standalone="yes"?>
<Relationships xmlns="http://schemas.openxmlformats.org/package/2006/relationships"><Relationship Id="rId1" Type="http://schemas.openxmlformats.org/officeDocument/2006/relationships/themeOverride" Target="../theme/themeOverride17.xml"/><Relationship Id="rId2" Type="http://schemas.openxmlformats.org/officeDocument/2006/relationships/oleObject" Target="Macintosh%20HD:Users:veronicayan:Copy:UCLA:Talks:Slides%20for%20Bob:ExamplesofLearnersBeingFooled.xlsx" TargetMode="External"/></Relationships>
</file>

<file path=ppt/charts/_rels/chart23.xml.rels><?xml version="1.0" encoding="UTF-8" standalone="yes"?>
<Relationships xmlns="http://schemas.openxmlformats.org/package/2006/relationships"><Relationship Id="rId1" Type="http://schemas.openxmlformats.org/officeDocument/2006/relationships/themeOverride" Target="../theme/themeOverride18.xml"/><Relationship Id="rId2" Type="http://schemas.openxmlformats.org/officeDocument/2006/relationships/oleObject" Target="Macintosh%20HD:Users:veronicayan:Copy:UCLA:Talks:Slides%20for%20Bob:ExamplesofLearnersBeingFooled.xlsx" TargetMode="External"/></Relationships>
</file>

<file path=ppt/charts/_rels/chart24.xml.rels><?xml version="1.0" encoding="UTF-8" standalone="yes"?>
<Relationships xmlns="http://schemas.openxmlformats.org/package/2006/relationships"><Relationship Id="rId1" Type="http://schemas.openxmlformats.org/officeDocument/2006/relationships/oleObject" Target="Macintosh%20HD:Users:veronicayan:Dropbox:AcademicWork:Mindsets%20and%20Desirable%20Difficulties%20studies:Learning%20Surveys:What%20do%20instructors%20know:raw:Compiled_Clean_Responses.xlsx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Sheet2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themeOverride" Target="../theme/themeOverride3.xml"/><Relationship Id="rId2" Type="http://schemas.openxmlformats.org/officeDocument/2006/relationships/package" Target="../embeddings/Microsoft_Excel_Sheet3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themeOverride" Target="../theme/themeOverride4.xml"/><Relationship Id="rId2" Type="http://schemas.openxmlformats.org/officeDocument/2006/relationships/package" Target="../embeddings/Microsoft_Excel_Sheet4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themeOverride" Target="../theme/themeOverride5.xml"/><Relationship Id="rId2" Type="http://schemas.openxmlformats.org/officeDocument/2006/relationships/oleObject" Target="Workbook1" TargetMode="External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oleObject" Target="Workbook3" TargetMode="External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oleObject" Target="Workbook3" TargetMode="External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oleObject" Target="Macintosh%20HD:Users:veronicayan:Dropbox:AcademicWork:UCLA:Presentations:BLC%20Seattle%20Talk:Figures%20for%20Seattle%20Talk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>
        <c:manualLayout>
          <c:layoutTarget val="inner"/>
          <c:xMode val="edge"/>
          <c:yMode val="edge"/>
          <c:x val="0.197058246651795"/>
          <c:y val="0.0443108988337529"/>
          <c:w val="0.755171354296002"/>
          <c:h val="0.755280440997894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[Workbook4]Sheet1!$A$2</c:f>
              <c:strCache>
                <c:ptCount val="1"/>
                <c:pt idx="0">
                  <c:v>Incidental</c:v>
                </c:pt>
              </c:strCache>
            </c:strRef>
          </c:tx>
          <c:spPr>
            <a:solidFill>
              <a:srgbClr val="FEB300"/>
            </a:solidFill>
            <a:ln>
              <a:solidFill>
                <a:srgbClr val="000000"/>
              </a:solidFill>
            </a:ln>
            <a:effectLst/>
          </c:spPr>
          <c:invertIfNegative val="0"/>
          <c:cat>
            <c:strRef>
              <c:f>[Workbook4]Sheet1!$B$1:$C$1</c:f>
              <c:strCache>
                <c:ptCount val="2"/>
                <c:pt idx="0">
                  <c:v>Shallow</c:v>
                </c:pt>
                <c:pt idx="1">
                  <c:v>Deep</c:v>
                </c:pt>
              </c:strCache>
            </c:strRef>
          </c:cat>
          <c:val>
            <c:numRef>
              <c:f>[Workbook4]Sheet1!$B$2:$C$2</c:f>
              <c:numCache>
                <c:formatCode>General</c:formatCode>
                <c:ptCount val="2"/>
                <c:pt idx="0">
                  <c:v>0.16</c:v>
                </c:pt>
                <c:pt idx="1">
                  <c:v>0.72</c:v>
                </c:pt>
              </c:numCache>
            </c:numRef>
          </c:val>
        </c:ser>
        <c:ser>
          <c:idx val="1"/>
          <c:order val="1"/>
          <c:tx>
            <c:strRef>
              <c:f>[Workbook4]Sheet1!$A$3</c:f>
              <c:strCache>
                <c:ptCount val="1"/>
                <c:pt idx="0">
                  <c:v>Intentional</c:v>
                </c:pt>
              </c:strCache>
            </c:strRef>
          </c:tx>
          <c:spPr>
            <a:solidFill>
              <a:srgbClr val="C0504D"/>
            </a:solidFill>
            <a:ln>
              <a:solidFill>
                <a:srgbClr val="000000"/>
              </a:solidFill>
            </a:ln>
            <a:effectLst/>
          </c:spPr>
          <c:invertIfNegative val="0"/>
          <c:cat>
            <c:strRef>
              <c:f>[Workbook4]Sheet1!$B$1:$C$1</c:f>
              <c:strCache>
                <c:ptCount val="2"/>
                <c:pt idx="0">
                  <c:v>Shallow</c:v>
                </c:pt>
                <c:pt idx="1">
                  <c:v>Deep</c:v>
                </c:pt>
              </c:strCache>
            </c:strRef>
          </c:cat>
          <c:val>
            <c:numRef>
              <c:f>[Workbook4]Sheet1!$B$3:$C$3</c:f>
              <c:numCache>
                <c:formatCode>General</c:formatCode>
                <c:ptCount val="2"/>
                <c:pt idx="0">
                  <c:v>0.3</c:v>
                </c:pt>
                <c:pt idx="1">
                  <c:v>0.75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871012552"/>
        <c:axId val="1875885528"/>
      </c:barChart>
      <c:catAx>
        <c:axId val="1871012552"/>
        <c:scaling>
          <c:orientation val="minMax"/>
        </c:scaling>
        <c:delete val="0"/>
        <c:axPos val="b"/>
        <c:title>
          <c:tx>
            <c:rich>
              <a:bodyPr/>
              <a:lstStyle/>
              <a:p>
                <a:pPr>
                  <a:defRPr/>
                </a:pPr>
                <a:r>
                  <a:rPr lang="en-US"/>
                  <a:t>Level of Processing</a:t>
                </a:r>
              </a:p>
            </c:rich>
          </c:tx>
          <c:layout/>
          <c:overlay val="0"/>
        </c:title>
        <c:majorTickMark val="out"/>
        <c:minorTickMark val="none"/>
        <c:tickLblPos val="nextTo"/>
        <c:crossAx val="1875885528"/>
        <c:crosses val="autoZero"/>
        <c:auto val="1"/>
        <c:lblAlgn val="ctr"/>
        <c:lblOffset val="100"/>
        <c:noMultiLvlLbl val="0"/>
      </c:catAx>
      <c:valAx>
        <c:axId val="1875885528"/>
        <c:scaling>
          <c:orientation val="minMax"/>
          <c:max val="1.0"/>
        </c:scaling>
        <c:delete val="0"/>
        <c:axPos val="l"/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en-US"/>
                  <a:t>Proportion Recalled</a:t>
                </a:r>
              </a:p>
            </c:rich>
          </c:tx>
          <c:layout/>
          <c:overlay val="0"/>
        </c:title>
        <c:numFmt formatCode="General" sourceLinked="1"/>
        <c:majorTickMark val="out"/>
        <c:minorTickMark val="none"/>
        <c:tickLblPos val="nextTo"/>
        <c:crossAx val="1871012552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184540075431696"/>
          <c:y val="0.0525747782828026"/>
          <c:w val="0.354328846494945"/>
          <c:h val="0.186818062646143"/>
        </c:manualLayout>
      </c:layout>
      <c:overlay val="0"/>
    </c:legend>
    <c:plotVisOnly val="1"/>
    <c:dispBlanksAs val="gap"/>
    <c:showDLblsOverMax val="0"/>
  </c:chart>
  <c:txPr>
    <a:bodyPr/>
    <a:lstStyle/>
    <a:p>
      <a:pPr>
        <a:defRPr sz="2400">
          <a:solidFill>
            <a:srgbClr val="404040"/>
          </a:solidFill>
          <a:latin typeface="Avenir Book"/>
          <a:cs typeface="Avenir Book"/>
        </a:defRPr>
      </a:pPr>
      <a:endParaRPr lang="en-US"/>
    </a:p>
  </c:txPr>
  <c:externalData r:id="rId2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spPr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C0504D"/>
              </a:solidFill>
              <a:ln>
                <a:solidFill>
                  <a:srgbClr val="494231"/>
                </a:solidFill>
              </a:ln>
              <a:effectLst/>
            </c:spPr>
          </c:dPt>
          <c:dPt>
            <c:idx val="1"/>
            <c:invertIfNegative val="0"/>
            <c:bubble3D val="0"/>
            <c:spPr>
              <a:solidFill>
                <a:schemeClr val="bg1">
                  <a:lumMod val="50000"/>
                </a:schemeClr>
              </a:solidFill>
              <a:ln>
                <a:solidFill>
                  <a:srgbClr val="494231"/>
                </a:solidFill>
              </a:ln>
              <a:effectLst/>
            </c:spPr>
          </c:dPt>
          <c:dPt>
            <c:idx val="2"/>
            <c:invertIfNegative val="0"/>
            <c:bubble3D val="0"/>
            <c:spPr>
              <a:solidFill>
                <a:srgbClr val="FFCC33"/>
              </a:solidFill>
              <a:ln>
                <a:solidFill>
                  <a:srgbClr val="494231"/>
                </a:solidFill>
              </a:ln>
              <a:effectLst/>
            </c:spPr>
          </c:dPt>
          <c:cat>
            <c:strRef>
              <c:f>Sheet1!$H$27:$H$29</c:f>
              <c:strCache>
                <c:ptCount val="3"/>
                <c:pt idx="0">
                  <c:v>Blocked</c:v>
                </c:pt>
                <c:pt idx="1">
                  <c:v>Same</c:v>
                </c:pt>
                <c:pt idx="2">
                  <c:v>Interleaved</c:v>
                </c:pt>
              </c:strCache>
            </c:strRef>
          </c:cat>
          <c:val>
            <c:numRef>
              <c:f>Sheet1!$J$27:$J$29</c:f>
              <c:numCache>
                <c:formatCode>General</c:formatCode>
                <c:ptCount val="3"/>
                <c:pt idx="0">
                  <c:v>0.65</c:v>
                </c:pt>
                <c:pt idx="1">
                  <c:v>0.16</c:v>
                </c:pt>
                <c:pt idx="2">
                  <c:v>0.19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871661736"/>
        <c:axId val="1787458728"/>
      </c:barChart>
      <c:catAx>
        <c:axId val="1871661736"/>
        <c:scaling>
          <c:orientation val="minMax"/>
        </c:scaling>
        <c:delete val="0"/>
        <c:axPos val="b"/>
        <c:majorTickMark val="out"/>
        <c:minorTickMark val="none"/>
        <c:tickLblPos val="nextTo"/>
        <c:crossAx val="1787458728"/>
        <c:crosses val="autoZero"/>
        <c:auto val="1"/>
        <c:lblAlgn val="ctr"/>
        <c:lblOffset val="100"/>
        <c:noMultiLvlLbl val="0"/>
      </c:catAx>
      <c:valAx>
        <c:axId val="1787458728"/>
        <c:scaling>
          <c:orientation val="minMax"/>
          <c:max val="0.8"/>
        </c:scaling>
        <c:delete val="0"/>
        <c:axPos val="l"/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en-US"/>
                  <a:t>Proportion of Participants</a:t>
                </a:r>
              </a:p>
            </c:rich>
          </c:tx>
          <c:layout/>
          <c:overlay val="0"/>
        </c:title>
        <c:numFmt formatCode="General" sourceLinked="1"/>
        <c:majorTickMark val="out"/>
        <c:minorTickMark val="none"/>
        <c:tickLblPos val="nextTo"/>
        <c:crossAx val="1871661736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600">
          <a:latin typeface="Avenir Book"/>
          <a:cs typeface="Avenir Book"/>
        </a:defRPr>
      </a:pPr>
      <a:endParaRPr lang="en-US"/>
    </a:p>
  </c:txPr>
  <c:externalData r:id="rId1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1"/>
    </mc:Choice>
    <mc:Fallback>
      <c:style val="1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spPr>
            <a:ln>
              <a:solidFill>
                <a:scrgbClr r="0" g="0" b="0"/>
              </a:solidFill>
            </a:ln>
          </c:spPr>
          <c:invertIfNegative val="0"/>
          <c:dPt>
            <c:idx val="0"/>
            <c:invertIfNegative val="0"/>
            <c:bubble3D val="0"/>
            <c:spPr>
              <a:solidFill>
                <a:srgbClr val="C0504D"/>
              </a:solidFill>
              <a:ln>
                <a:solidFill>
                  <a:scrgbClr r="0" g="0" b="0"/>
                </a:solidFill>
              </a:ln>
            </c:spPr>
          </c:dPt>
          <c:dPt>
            <c:idx val="1"/>
            <c:invertIfNegative val="0"/>
            <c:bubble3D val="0"/>
            <c:spPr>
              <a:solidFill>
                <a:srgbClr val="FFCC33"/>
              </a:solidFill>
              <a:ln>
                <a:solidFill>
                  <a:scrgbClr r="0" g="0" b="0"/>
                </a:solidFill>
              </a:ln>
            </c:spPr>
          </c:dPt>
          <c:dLbls>
            <c:dLbl>
              <c:idx val="0"/>
              <c:layout>
                <c:manualLayout>
                  <c:x val="-0.00203098288377181"/>
                  <c:y val="-0.048790360981946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0.0"/>
                  <c:y val="-0.015407482415351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errBars>
            <c:errBarType val="both"/>
            <c:errValType val="fixedVal"/>
            <c:noEndCap val="0"/>
            <c:val val="0.02"/>
          </c:errBars>
          <c:cat>
            <c:strRef>
              <c:f>Sheet1!$B$22:$B$23</c:f>
              <c:strCache>
                <c:ptCount val="2"/>
                <c:pt idx="0">
                  <c:v>Blocked</c:v>
                </c:pt>
                <c:pt idx="1">
                  <c:v>Interleaved</c:v>
                </c:pt>
              </c:strCache>
            </c:strRef>
          </c:cat>
          <c:val>
            <c:numRef>
              <c:f>Sheet1!$C$22:$C$23</c:f>
              <c:numCache>
                <c:formatCode>General</c:formatCode>
                <c:ptCount val="2"/>
                <c:pt idx="0">
                  <c:v>0.35</c:v>
                </c:pt>
                <c:pt idx="1">
                  <c:v>0.61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-2138849416"/>
        <c:axId val="1877247368"/>
      </c:barChart>
      <c:catAx>
        <c:axId val="-2138849416"/>
        <c:scaling>
          <c:orientation val="minMax"/>
        </c:scaling>
        <c:delete val="0"/>
        <c:axPos val="b"/>
        <c:majorTickMark val="out"/>
        <c:minorTickMark val="none"/>
        <c:tickLblPos val="nextTo"/>
        <c:crossAx val="1877247368"/>
        <c:crosses val="autoZero"/>
        <c:auto val="1"/>
        <c:lblAlgn val="ctr"/>
        <c:lblOffset val="100"/>
        <c:noMultiLvlLbl val="0"/>
      </c:catAx>
      <c:valAx>
        <c:axId val="1877247368"/>
        <c:scaling>
          <c:orientation val="minMax"/>
        </c:scaling>
        <c:delete val="0"/>
        <c:axPos val="l"/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en-US"/>
                  <a:t>Proportion correctly classified</a:t>
                </a:r>
              </a:p>
            </c:rich>
          </c:tx>
          <c:layout/>
          <c:overlay val="0"/>
        </c:title>
        <c:numFmt formatCode="General" sourceLinked="1"/>
        <c:majorTickMark val="out"/>
        <c:minorTickMark val="none"/>
        <c:tickLblPos val="nextTo"/>
        <c:crossAx val="-2138849416"/>
        <c:crosses val="autoZero"/>
        <c:crossBetween val="between"/>
      </c:valAx>
    </c:plotArea>
    <c:plotVisOnly val="1"/>
    <c:dispBlanksAs val="gap"/>
    <c:showDLblsOverMax val="0"/>
  </c:chart>
  <c:spPr>
    <a:ln>
      <a:noFill/>
    </a:ln>
  </c:spPr>
  <c:txPr>
    <a:bodyPr/>
    <a:lstStyle/>
    <a:p>
      <a:pPr>
        <a:defRPr sz="2400">
          <a:latin typeface="Avenir Book"/>
          <a:cs typeface="Avenir Book"/>
        </a:defRPr>
      </a:pPr>
      <a:endParaRPr lang="en-US"/>
    </a:p>
  </c:txPr>
  <c:externalData r:id="rId2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 sz="1200"/>
            </a:pPr>
            <a:r>
              <a:rPr lang="en-US" sz="1200" dirty="0"/>
              <a:t>Benjamin Bjork, &amp; Schwartz (1998)</a:t>
            </a:r>
          </a:p>
        </c:rich>
      </c:tx>
      <c:layout>
        <c:manualLayout>
          <c:xMode val="edge"/>
          <c:yMode val="edge"/>
          <c:x val="0.233187366449082"/>
          <c:y val="0.0300751879699248"/>
        </c:manualLayout>
      </c:layout>
      <c:overlay val="0"/>
    </c:title>
    <c:autoTitleDeleted val="0"/>
    <c:plotArea>
      <c:layout>
        <c:manualLayout>
          <c:layoutTarget val="inner"/>
          <c:xMode val="edge"/>
          <c:yMode val="edge"/>
          <c:x val="0.226759364940506"/>
          <c:y val="0.180619312390679"/>
          <c:w val="0.724184049016861"/>
          <c:h val="0.655514325411411"/>
        </c:manualLayout>
      </c:layout>
      <c:lineChart>
        <c:grouping val="standard"/>
        <c:varyColors val="0"/>
        <c:ser>
          <c:idx val="1"/>
          <c:order val="0"/>
          <c:tx>
            <c:strRef>
              <c:f>[ExamplesofLearnersBeingFooled.xlsx]Sheet1!$D$4</c:f>
              <c:strCache>
                <c:ptCount val="1"/>
                <c:pt idx="0">
                  <c:v>Actual</c:v>
                </c:pt>
              </c:strCache>
            </c:strRef>
          </c:tx>
          <c:cat>
            <c:strRef>
              <c:f>[ExamplesofLearnersBeingFooled.xlsx]Sheet1!$B$5:$B$8</c:f>
              <c:strCache>
                <c:ptCount val="4"/>
                <c:pt idx="0">
                  <c:v>1st</c:v>
                </c:pt>
                <c:pt idx="1">
                  <c:v>2nd </c:v>
                </c:pt>
                <c:pt idx="2">
                  <c:v>3rd</c:v>
                </c:pt>
                <c:pt idx="3">
                  <c:v>4th </c:v>
                </c:pt>
              </c:strCache>
            </c:strRef>
          </c:cat>
          <c:val>
            <c:numRef>
              <c:f>[ExamplesofLearnersBeingFooled.xlsx]Sheet1!$D$5:$D$8</c:f>
              <c:numCache>
                <c:formatCode>General</c:formatCode>
                <c:ptCount val="4"/>
                <c:pt idx="0">
                  <c:v>38.0</c:v>
                </c:pt>
                <c:pt idx="1">
                  <c:v>45.0</c:v>
                </c:pt>
                <c:pt idx="2">
                  <c:v>49.0</c:v>
                </c:pt>
                <c:pt idx="3">
                  <c:v>70.0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872879768"/>
        <c:axId val="-2102907064"/>
      </c:lineChart>
      <c:catAx>
        <c:axId val="1872879768"/>
        <c:scaling>
          <c:orientation val="minMax"/>
        </c:scaling>
        <c:delete val="0"/>
        <c:axPos val="b"/>
        <c:title>
          <c:tx>
            <c:rich>
              <a:bodyPr/>
              <a:lstStyle/>
              <a:p>
                <a:pPr>
                  <a:defRPr/>
                </a:pPr>
                <a:r>
                  <a:rPr lang="en-US"/>
                  <a:t>Response Time Quartile</a:t>
                </a:r>
              </a:p>
            </c:rich>
          </c:tx>
          <c:layout/>
          <c:overlay val="0"/>
        </c:title>
        <c:majorTickMark val="out"/>
        <c:minorTickMark val="none"/>
        <c:tickLblPos val="nextTo"/>
        <c:crossAx val="-2102907064"/>
        <c:crosses val="autoZero"/>
        <c:auto val="1"/>
        <c:lblAlgn val="ctr"/>
        <c:lblOffset val="100"/>
        <c:noMultiLvlLbl val="0"/>
      </c:catAx>
      <c:valAx>
        <c:axId val="-2102907064"/>
        <c:scaling>
          <c:orientation val="minMax"/>
          <c:max val="90.0"/>
          <c:min val="20.0"/>
        </c:scaling>
        <c:delete val="0"/>
        <c:axPos val="l"/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en-US"/>
                  <a:t>Percent Recall</a:t>
                </a:r>
              </a:p>
            </c:rich>
          </c:tx>
          <c:layout/>
          <c:overlay val="0"/>
        </c:title>
        <c:numFmt formatCode="General" sourceLinked="1"/>
        <c:majorTickMark val="out"/>
        <c:minorTickMark val="none"/>
        <c:tickLblPos val="nextTo"/>
        <c:crossAx val="1872879768"/>
        <c:crosses val="autoZero"/>
        <c:crossBetween val="between"/>
      </c:valAx>
      <c:spPr>
        <a:ln>
          <a:solidFill>
            <a:srgbClr val="000000"/>
          </a:solidFill>
        </a:ln>
      </c:spPr>
    </c:plotArea>
    <c:plotVisOnly val="1"/>
    <c:dispBlanksAs val="gap"/>
    <c:showDLblsOverMax val="0"/>
  </c:chart>
  <c:spPr>
    <a:ln>
      <a:solidFill>
        <a:srgbClr val="FFFFFF"/>
      </a:solidFill>
    </a:ln>
  </c:spPr>
  <c:txPr>
    <a:bodyPr/>
    <a:lstStyle/>
    <a:p>
      <a:pPr>
        <a:defRPr sz="1000">
          <a:latin typeface="Arial"/>
          <a:cs typeface="Arial"/>
        </a:defRPr>
      </a:pPr>
      <a:endParaRPr lang="en-US"/>
    </a:p>
  </c:txPr>
  <c:externalData r:id="rId2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/>
            </a:pPr>
            <a:r>
              <a:rPr lang="en-US"/>
              <a:t>Simon &amp; Bjork (2001)</a:t>
            </a:r>
          </a:p>
        </c:rich>
      </c:tx>
      <c:layout>
        <c:manualLayout>
          <c:xMode val="edge"/>
          <c:yMode val="edge"/>
          <c:x val="0.308544661402083"/>
          <c:y val="0.0215410599412345"/>
        </c:manualLayout>
      </c:layout>
      <c:overlay val="0"/>
    </c:title>
    <c:autoTitleDeleted val="0"/>
    <c:plotArea>
      <c:layout>
        <c:manualLayout>
          <c:layoutTarget val="inner"/>
          <c:xMode val="edge"/>
          <c:yMode val="edge"/>
          <c:x val="0.280775723101373"/>
          <c:y val="0.161043487106384"/>
          <c:w val="0.653199673836061"/>
          <c:h val="0.697232809701626"/>
        </c:manualLayout>
      </c:layout>
      <c:lineChart>
        <c:grouping val="standard"/>
        <c:varyColors val="0"/>
        <c:ser>
          <c:idx val="1"/>
          <c:order val="0"/>
          <c:tx>
            <c:strRef>
              <c:f>[ExamplesofLearnersBeingFooled.xlsx]Sheet1!$J$4</c:f>
              <c:strCache>
                <c:ptCount val="1"/>
                <c:pt idx="0">
                  <c:v>Actual</c:v>
                </c:pt>
              </c:strCache>
            </c:strRef>
          </c:tx>
          <c:cat>
            <c:strRef>
              <c:f>[ExamplesofLearnersBeingFooled.xlsx]Sheet1!$H$5:$H$6</c:f>
              <c:strCache>
                <c:ptCount val="2"/>
                <c:pt idx="0">
                  <c:v>Blocked Practice</c:v>
                </c:pt>
                <c:pt idx="1">
                  <c:v>Random Practice</c:v>
                </c:pt>
              </c:strCache>
            </c:strRef>
          </c:cat>
          <c:val>
            <c:numRef>
              <c:f>[ExamplesofLearnersBeingFooled.xlsx]Sheet1!$J$5:$J$6</c:f>
              <c:numCache>
                <c:formatCode>General</c:formatCode>
                <c:ptCount val="2"/>
                <c:pt idx="0">
                  <c:v>80.0</c:v>
                </c:pt>
                <c:pt idx="1">
                  <c:v>89.0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873327736"/>
        <c:axId val="1801181016"/>
      </c:lineChart>
      <c:catAx>
        <c:axId val="1873327736"/>
        <c:scaling>
          <c:orientation val="minMax"/>
        </c:scaling>
        <c:delete val="0"/>
        <c:axPos val="b"/>
        <c:majorTickMark val="out"/>
        <c:minorTickMark val="none"/>
        <c:tickLblPos val="nextTo"/>
        <c:crossAx val="1801181016"/>
        <c:crosses val="autoZero"/>
        <c:auto val="1"/>
        <c:lblAlgn val="ctr"/>
        <c:lblOffset val="100"/>
        <c:noMultiLvlLbl val="0"/>
      </c:catAx>
      <c:valAx>
        <c:axId val="1801181016"/>
        <c:scaling>
          <c:orientation val="minMax"/>
          <c:max val="100.0"/>
          <c:min val="75.0"/>
        </c:scaling>
        <c:delete val="0"/>
        <c:axPos val="l"/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en-US"/>
                  <a:t>Percent Target Time</a:t>
                </a:r>
              </a:p>
            </c:rich>
          </c:tx>
          <c:layout/>
          <c:overlay val="0"/>
        </c:title>
        <c:numFmt formatCode="General" sourceLinked="1"/>
        <c:majorTickMark val="out"/>
        <c:minorTickMark val="none"/>
        <c:tickLblPos val="nextTo"/>
        <c:crossAx val="1873327736"/>
        <c:crosses val="autoZero"/>
        <c:crossBetween val="between"/>
      </c:valAx>
      <c:spPr>
        <a:ln>
          <a:solidFill>
            <a:srgbClr val="000000"/>
          </a:solidFill>
        </a:ln>
      </c:spPr>
    </c:plotArea>
    <c:plotVisOnly val="1"/>
    <c:dispBlanksAs val="gap"/>
    <c:showDLblsOverMax val="0"/>
  </c:chart>
  <c:spPr>
    <a:ln>
      <a:noFill/>
    </a:ln>
  </c:spPr>
  <c:txPr>
    <a:bodyPr/>
    <a:lstStyle/>
    <a:p>
      <a:pPr>
        <a:defRPr sz="1000">
          <a:latin typeface="Arial"/>
          <a:cs typeface="Arial"/>
        </a:defRPr>
      </a:pPr>
      <a:endParaRPr lang="en-US"/>
    </a:p>
  </c:txPr>
  <c:externalData r:id="rId2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/>
            </a:pPr>
            <a:r>
              <a:rPr lang="en-US"/>
              <a:t>Huelser &amp; Metcalfe (2012)</a:t>
            </a:r>
          </a:p>
        </c:rich>
      </c:tx>
      <c:layout>
        <c:manualLayout>
          <c:xMode val="edge"/>
          <c:yMode val="edge"/>
          <c:x val="0.203290878991254"/>
          <c:y val="0.0593365481639384"/>
        </c:manualLayout>
      </c:layout>
      <c:overlay val="0"/>
    </c:title>
    <c:autoTitleDeleted val="0"/>
    <c:plotArea>
      <c:layout>
        <c:manualLayout>
          <c:layoutTarget val="inner"/>
          <c:xMode val="edge"/>
          <c:yMode val="edge"/>
          <c:x val="0.26051496125815"/>
          <c:y val="0.168872101406367"/>
          <c:w val="0.674977152643006"/>
          <c:h val="0.703448151680168"/>
        </c:manualLayout>
      </c:layout>
      <c:lineChart>
        <c:grouping val="standard"/>
        <c:varyColors val="0"/>
        <c:ser>
          <c:idx val="1"/>
          <c:order val="0"/>
          <c:tx>
            <c:strRef>
              <c:f>[ExamplesofLearnersBeingFooled.xlsx]Sheet1!$D$38</c:f>
              <c:strCache>
                <c:ptCount val="1"/>
                <c:pt idx="0">
                  <c:v>Performance</c:v>
                </c:pt>
              </c:strCache>
            </c:strRef>
          </c:tx>
          <c:cat>
            <c:strRef>
              <c:f>[ExamplesofLearnersBeingFooled.xlsx]Sheet1!$B$39:$B$40</c:f>
              <c:strCache>
                <c:ptCount val="2"/>
                <c:pt idx="0">
                  <c:v>Read (Long)</c:v>
                </c:pt>
                <c:pt idx="1">
                  <c:v>Pre-test</c:v>
                </c:pt>
              </c:strCache>
            </c:strRef>
          </c:cat>
          <c:val>
            <c:numRef>
              <c:f>[ExamplesofLearnersBeingFooled.xlsx]Sheet1!$D$39:$D$40</c:f>
              <c:numCache>
                <c:formatCode>General</c:formatCode>
                <c:ptCount val="2"/>
                <c:pt idx="0">
                  <c:v>0.92</c:v>
                </c:pt>
                <c:pt idx="1">
                  <c:v>1.73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796731560"/>
        <c:axId val="1769266680"/>
      </c:lineChart>
      <c:catAx>
        <c:axId val="1796731560"/>
        <c:scaling>
          <c:orientation val="minMax"/>
        </c:scaling>
        <c:delete val="0"/>
        <c:axPos val="b"/>
        <c:majorTickMark val="out"/>
        <c:minorTickMark val="none"/>
        <c:tickLblPos val="nextTo"/>
        <c:crossAx val="1769266680"/>
        <c:crosses val="autoZero"/>
        <c:auto val="1"/>
        <c:lblAlgn val="ctr"/>
        <c:lblOffset val="100"/>
        <c:noMultiLvlLbl val="0"/>
      </c:catAx>
      <c:valAx>
        <c:axId val="1769266680"/>
        <c:scaling>
          <c:orientation val="minMax"/>
          <c:max val="2.0"/>
          <c:min val="0.0"/>
        </c:scaling>
        <c:delete val="0"/>
        <c:axPos val="l"/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en-US"/>
                  <a:t>Mean Rank</a:t>
                </a:r>
              </a:p>
            </c:rich>
          </c:tx>
          <c:layout/>
          <c:overlay val="0"/>
        </c:title>
        <c:numFmt formatCode="General" sourceLinked="1"/>
        <c:majorTickMark val="out"/>
        <c:minorTickMark val="none"/>
        <c:tickLblPos val="nextTo"/>
        <c:crossAx val="1796731560"/>
        <c:crosses val="autoZero"/>
        <c:crossBetween val="between"/>
        <c:majorUnit val="0.5"/>
      </c:valAx>
      <c:spPr>
        <a:ln>
          <a:solidFill>
            <a:srgbClr val="000000"/>
          </a:solidFill>
        </a:ln>
      </c:spPr>
    </c:plotArea>
    <c:plotVisOnly val="1"/>
    <c:dispBlanksAs val="gap"/>
    <c:showDLblsOverMax val="0"/>
  </c:chart>
  <c:spPr>
    <a:ln>
      <a:solidFill>
        <a:srgbClr val="FFFFFF"/>
      </a:solidFill>
    </a:ln>
  </c:spPr>
  <c:txPr>
    <a:bodyPr/>
    <a:lstStyle/>
    <a:p>
      <a:pPr>
        <a:defRPr sz="1000">
          <a:latin typeface="Arial"/>
          <a:cs typeface="Arial"/>
        </a:defRPr>
      </a:pPr>
      <a:endParaRPr lang="en-US"/>
    </a:p>
  </c:txPr>
  <c:externalData r:id="rId2">
    <c:autoUpdate val="0"/>
  </c:externalData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/>
            </a:pPr>
            <a:r>
              <a:rPr lang="en-US" dirty="0"/>
              <a:t>Kornell &amp; Bjork (2008)</a:t>
            </a:r>
          </a:p>
        </c:rich>
      </c:tx>
      <c:layout>
        <c:manualLayout>
          <c:xMode val="edge"/>
          <c:yMode val="edge"/>
          <c:x val="0.248120303688771"/>
          <c:y val="0.032954995931482"/>
        </c:manualLayout>
      </c:layout>
      <c:overlay val="0"/>
    </c:title>
    <c:autoTitleDeleted val="0"/>
    <c:plotArea>
      <c:layout>
        <c:manualLayout>
          <c:layoutTarget val="inner"/>
          <c:xMode val="edge"/>
          <c:yMode val="edge"/>
          <c:x val="0.246656700991867"/>
          <c:y val="0.157157749861325"/>
          <c:w val="0.659089941451986"/>
          <c:h val="0.710202807169513"/>
        </c:manualLayout>
      </c:layout>
      <c:lineChart>
        <c:grouping val="standard"/>
        <c:varyColors val="0"/>
        <c:ser>
          <c:idx val="1"/>
          <c:order val="0"/>
          <c:tx>
            <c:strRef>
              <c:f>[ExamplesofLearnersBeingFooled.xlsx]Sheet1!$J$34</c:f>
              <c:strCache>
                <c:ptCount val="1"/>
                <c:pt idx="0">
                  <c:v>Actual</c:v>
                </c:pt>
              </c:strCache>
            </c:strRef>
          </c:tx>
          <c:cat>
            <c:strRef>
              <c:f>[ExamplesofLearnersBeingFooled.xlsx]Sheet1!$H$35:$H$36</c:f>
              <c:strCache>
                <c:ptCount val="2"/>
                <c:pt idx="0">
                  <c:v>Blocked</c:v>
                </c:pt>
                <c:pt idx="1">
                  <c:v>Interleaved</c:v>
                </c:pt>
              </c:strCache>
            </c:strRef>
          </c:cat>
          <c:val>
            <c:numRef>
              <c:f>[ExamplesofLearnersBeingFooled.xlsx]Sheet1!$J$35:$J$36</c:f>
              <c:numCache>
                <c:formatCode>General</c:formatCode>
                <c:ptCount val="2"/>
                <c:pt idx="0">
                  <c:v>17.0</c:v>
                </c:pt>
                <c:pt idx="1">
                  <c:v>78.0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872005080"/>
        <c:axId val="1792796408"/>
      </c:lineChart>
      <c:catAx>
        <c:axId val="1872005080"/>
        <c:scaling>
          <c:orientation val="minMax"/>
        </c:scaling>
        <c:delete val="0"/>
        <c:axPos val="b"/>
        <c:majorTickMark val="out"/>
        <c:minorTickMark val="none"/>
        <c:tickLblPos val="nextTo"/>
        <c:crossAx val="1792796408"/>
        <c:crosses val="autoZero"/>
        <c:auto val="1"/>
        <c:lblAlgn val="ctr"/>
        <c:lblOffset val="100"/>
        <c:noMultiLvlLbl val="0"/>
      </c:catAx>
      <c:valAx>
        <c:axId val="1792796408"/>
        <c:scaling>
          <c:orientation val="minMax"/>
        </c:scaling>
        <c:delete val="0"/>
        <c:axPos val="l"/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en-US"/>
                  <a:t>Proportion of Participants</a:t>
                </a:r>
              </a:p>
            </c:rich>
          </c:tx>
          <c:layout/>
          <c:overlay val="0"/>
        </c:title>
        <c:numFmt formatCode="General" sourceLinked="1"/>
        <c:majorTickMark val="out"/>
        <c:minorTickMark val="none"/>
        <c:tickLblPos val="nextTo"/>
        <c:crossAx val="1872005080"/>
        <c:crosses val="autoZero"/>
        <c:crossBetween val="between"/>
      </c:valAx>
      <c:spPr>
        <a:ln>
          <a:solidFill>
            <a:schemeClr val="tx1"/>
          </a:solidFill>
        </a:ln>
      </c:spPr>
    </c:plotArea>
    <c:plotVisOnly val="1"/>
    <c:dispBlanksAs val="gap"/>
    <c:showDLblsOverMax val="0"/>
  </c:chart>
  <c:spPr>
    <a:ln>
      <a:solidFill>
        <a:srgbClr val="FFFFFF"/>
      </a:solidFill>
    </a:ln>
  </c:spPr>
  <c:txPr>
    <a:bodyPr/>
    <a:lstStyle/>
    <a:p>
      <a:pPr>
        <a:defRPr sz="1000">
          <a:latin typeface="Arial "/>
          <a:cs typeface="Arial "/>
        </a:defRPr>
      </a:pPr>
      <a:endParaRPr lang="en-US"/>
    </a:p>
  </c:txPr>
  <c:externalData r:id="rId2">
    <c:autoUpdate val="0"/>
  </c:externalData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/>
            </a:pPr>
            <a:r>
              <a:rPr lang="en-US"/>
              <a:t>Baddeley &amp; Longman (1978)</a:t>
            </a:r>
          </a:p>
        </c:rich>
      </c:tx>
      <c:layout>
        <c:manualLayout>
          <c:xMode val="edge"/>
          <c:yMode val="edge"/>
          <c:x val="0.184088202199935"/>
          <c:y val="0.00168978308826755"/>
        </c:manualLayout>
      </c:layout>
      <c:overlay val="0"/>
    </c:title>
    <c:autoTitleDeleted val="0"/>
    <c:plotArea>
      <c:layout>
        <c:manualLayout>
          <c:layoutTarget val="inner"/>
          <c:xMode val="edge"/>
          <c:yMode val="edge"/>
          <c:x val="0.215316728778316"/>
          <c:y val="0.157695092678259"/>
          <c:w val="0.717593749580945"/>
          <c:h val="0.636473266133413"/>
        </c:manualLayout>
      </c:layout>
      <c:lineChart>
        <c:grouping val="standard"/>
        <c:varyColors val="0"/>
        <c:ser>
          <c:idx val="1"/>
          <c:order val="0"/>
          <c:tx>
            <c:strRef>
              <c:f>[ExamplesofLearnersBeingFooled.xlsx]Sheet1!$O$4</c:f>
              <c:strCache>
                <c:ptCount val="1"/>
                <c:pt idx="0">
                  <c:v>Actual</c:v>
                </c:pt>
              </c:strCache>
            </c:strRef>
          </c:tx>
          <c:cat>
            <c:strRef>
              <c:f>[ExamplesofLearnersBeingFooled.xlsx]Sheet1!$M$5:$M$7</c:f>
              <c:strCache>
                <c:ptCount val="3"/>
                <c:pt idx="0">
                  <c:v>Massed</c:v>
                </c:pt>
                <c:pt idx="2">
                  <c:v>Spaced</c:v>
                </c:pt>
              </c:strCache>
            </c:strRef>
          </c:cat>
          <c:val>
            <c:numRef>
              <c:f>[ExamplesofLearnersBeingFooled.xlsx]Sheet1!$O$5:$O$7</c:f>
              <c:numCache>
                <c:formatCode>General</c:formatCode>
                <c:ptCount val="3"/>
                <c:pt idx="0">
                  <c:v>35.0</c:v>
                </c:pt>
                <c:pt idx="1">
                  <c:v>42.0</c:v>
                </c:pt>
                <c:pt idx="2">
                  <c:v>51.0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764191336"/>
        <c:axId val="1876846264"/>
      </c:lineChart>
      <c:catAx>
        <c:axId val="1764191336"/>
        <c:scaling>
          <c:orientation val="minMax"/>
        </c:scaling>
        <c:delete val="0"/>
        <c:axPos val="b"/>
        <c:title>
          <c:tx>
            <c:rich>
              <a:bodyPr/>
              <a:lstStyle/>
              <a:p>
                <a:pPr>
                  <a:defRPr/>
                </a:pPr>
                <a:r>
                  <a:rPr lang="en-US"/>
                  <a:t>Spacing of Practice</a:t>
                </a:r>
              </a:p>
            </c:rich>
          </c:tx>
          <c:layout/>
          <c:overlay val="0"/>
        </c:title>
        <c:majorTickMark val="out"/>
        <c:minorTickMark val="none"/>
        <c:tickLblPos val="nextTo"/>
        <c:crossAx val="1876846264"/>
        <c:crosses val="autoZero"/>
        <c:auto val="1"/>
        <c:lblAlgn val="ctr"/>
        <c:lblOffset val="100"/>
        <c:noMultiLvlLbl val="0"/>
      </c:catAx>
      <c:valAx>
        <c:axId val="1876846264"/>
        <c:scaling>
          <c:orientation val="minMax"/>
          <c:max val="55.0"/>
          <c:min val="25.0"/>
        </c:scaling>
        <c:delete val="0"/>
        <c:axPos val="l"/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en-US"/>
                  <a:t>Speed of Learning</a:t>
                </a:r>
              </a:p>
            </c:rich>
          </c:tx>
          <c:layout/>
          <c:overlay val="0"/>
        </c:title>
        <c:numFmt formatCode="General" sourceLinked="1"/>
        <c:majorTickMark val="out"/>
        <c:minorTickMark val="none"/>
        <c:tickLblPos val="nextTo"/>
        <c:crossAx val="1764191336"/>
        <c:crosses val="autoZero"/>
        <c:crossBetween val="between"/>
      </c:valAx>
      <c:spPr>
        <a:ln>
          <a:solidFill>
            <a:schemeClr val="tx1"/>
          </a:solidFill>
        </a:ln>
      </c:spPr>
    </c:plotArea>
    <c:plotVisOnly val="1"/>
    <c:dispBlanksAs val="gap"/>
    <c:showDLblsOverMax val="0"/>
  </c:chart>
  <c:spPr>
    <a:ln>
      <a:solidFill>
        <a:srgbClr val="FFFFFF"/>
      </a:solidFill>
    </a:ln>
  </c:spPr>
  <c:txPr>
    <a:bodyPr/>
    <a:lstStyle/>
    <a:p>
      <a:pPr>
        <a:defRPr sz="1000">
          <a:latin typeface="Arial"/>
          <a:cs typeface="Arial"/>
        </a:defRPr>
      </a:pPr>
      <a:endParaRPr lang="en-US"/>
    </a:p>
  </c:txPr>
  <c:externalData r:id="rId2">
    <c:autoUpdate val="0"/>
  </c:externalData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/>
            </a:pPr>
            <a:r>
              <a:rPr lang="en-US" sz="1200" dirty="0"/>
              <a:t>Kornell</a:t>
            </a:r>
            <a:r>
              <a:rPr lang="en-US" sz="1200" baseline="0" dirty="0"/>
              <a:t> &amp; Bjork (2009)</a:t>
            </a:r>
            <a:endParaRPr lang="en-US" sz="1200" dirty="0"/>
          </a:p>
        </c:rich>
      </c:tx>
      <c:layout>
        <c:manualLayout>
          <c:xMode val="edge"/>
          <c:yMode val="edge"/>
          <c:x val="0.220557746827111"/>
          <c:y val="0.0495466674989466"/>
        </c:manualLayout>
      </c:layout>
      <c:overlay val="0"/>
    </c:title>
    <c:autoTitleDeleted val="0"/>
    <c:plotArea>
      <c:layout>
        <c:manualLayout>
          <c:layoutTarget val="inner"/>
          <c:xMode val="edge"/>
          <c:yMode val="edge"/>
          <c:x val="0.249328873767463"/>
          <c:y val="0.168458669496419"/>
          <c:w val="0.685483339209842"/>
          <c:h val="0.700768629476047"/>
        </c:manualLayout>
      </c:layout>
      <c:lineChart>
        <c:grouping val="standard"/>
        <c:varyColors val="0"/>
        <c:ser>
          <c:idx val="1"/>
          <c:order val="0"/>
          <c:tx>
            <c:strRef>
              <c:f>[ExamplesofLearnersBeingFooled.xlsx]Sheet1!$O$34</c:f>
              <c:strCache>
                <c:ptCount val="1"/>
                <c:pt idx="0">
                  <c:v>Actual</c:v>
                </c:pt>
              </c:strCache>
            </c:strRef>
          </c:tx>
          <c:cat>
            <c:numRef>
              <c:f>[ExamplesofLearnersBeingFooled.xlsx]Sheet1!$M$35:$M$38</c:f>
              <c:numCache>
                <c:formatCode>General</c:formatCode>
                <c:ptCount val="4"/>
                <c:pt idx="0">
                  <c:v>1.0</c:v>
                </c:pt>
                <c:pt idx="1">
                  <c:v>2.0</c:v>
                </c:pt>
                <c:pt idx="2">
                  <c:v>3.0</c:v>
                </c:pt>
                <c:pt idx="3">
                  <c:v>4.0</c:v>
                </c:pt>
              </c:numCache>
            </c:numRef>
          </c:cat>
          <c:val>
            <c:numRef>
              <c:f>[ExamplesofLearnersBeingFooled.xlsx]Sheet1!$O$35:$O$38</c:f>
              <c:numCache>
                <c:formatCode>General</c:formatCode>
                <c:ptCount val="4"/>
                <c:pt idx="0">
                  <c:v>5.0</c:v>
                </c:pt>
                <c:pt idx="1">
                  <c:v>28.0</c:v>
                </c:pt>
                <c:pt idx="2">
                  <c:v>41.0</c:v>
                </c:pt>
                <c:pt idx="3">
                  <c:v>60.0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-2098812760"/>
        <c:axId val="1871773704"/>
      </c:lineChart>
      <c:catAx>
        <c:axId val="-2098812760"/>
        <c:scaling>
          <c:orientation val="minMax"/>
        </c:scaling>
        <c:delete val="0"/>
        <c:axPos val="b"/>
        <c:title>
          <c:tx>
            <c:rich>
              <a:bodyPr/>
              <a:lstStyle/>
              <a:p>
                <a:pPr>
                  <a:defRPr/>
                </a:pPr>
                <a:r>
                  <a:rPr lang="en-US"/>
                  <a:t>Trial</a:t>
                </a:r>
              </a:p>
            </c:rich>
          </c:tx>
          <c:layout/>
          <c:overlay val="0"/>
        </c:title>
        <c:numFmt formatCode="General" sourceLinked="1"/>
        <c:majorTickMark val="out"/>
        <c:minorTickMark val="none"/>
        <c:tickLblPos val="nextTo"/>
        <c:crossAx val="1871773704"/>
        <c:crosses val="autoZero"/>
        <c:auto val="1"/>
        <c:lblAlgn val="ctr"/>
        <c:lblOffset val="100"/>
        <c:noMultiLvlLbl val="0"/>
      </c:catAx>
      <c:valAx>
        <c:axId val="1871773704"/>
        <c:scaling>
          <c:orientation val="minMax"/>
        </c:scaling>
        <c:delete val="0"/>
        <c:axPos val="l"/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en-US"/>
                  <a:t>Percentage Correct</a:t>
                </a:r>
              </a:p>
            </c:rich>
          </c:tx>
          <c:layout/>
          <c:overlay val="0"/>
        </c:title>
        <c:numFmt formatCode="General" sourceLinked="1"/>
        <c:majorTickMark val="out"/>
        <c:minorTickMark val="none"/>
        <c:tickLblPos val="nextTo"/>
        <c:crossAx val="-2098812760"/>
        <c:crosses val="autoZero"/>
        <c:crossBetween val="between"/>
      </c:valAx>
      <c:spPr>
        <a:ln>
          <a:solidFill>
            <a:srgbClr val="000000"/>
          </a:solidFill>
        </a:ln>
      </c:spPr>
    </c:plotArea>
    <c:plotVisOnly val="1"/>
    <c:dispBlanksAs val="gap"/>
    <c:showDLblsOverMax val="0"/>
  </c:chart>
  <c:txPr>
    <a:bodyPr/>
    <a:lstStyle/>
    <a:p>
      <a:pPr>
        <a:defRPr>
          <a:latin typeface="Arial"/>
          <a:cs typeface="Arial"/>
        </a:defRPr>
      </a:pPr>
      <a:endParaRPr lang="en-US"/>
    </a:p>
  </c:txPr>
  <c:externalData r:id="rId2">
    <c:autoUpdate val="0"/>
  </c:externalData>
</c:chartSpace>
</file>

<file path=ppt/charts/chart1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 sz="1200"/>
            </a:pPr>
            <a:r>
              <a:rPr lang="en-US" sz="1200" dirty="0"/>
              <a:t>Benjamin Bjork, &amp; Schwartz (1998)</a:t>
            </a:r>
          </a:p>
        </c:rich>
      </c:tx>
      <c:layout>
        <c:manualLayout>
          <c:xMode val="edge"/>
          <c:yMode val="edge"/>
          <c:x val="0.233187366449082"/>
          <c:y val="0.0300751879699248"/>
        </c:manualLayout>
      </c:layout>
      <c:overlay val="0"/>
    </c:title>
    <c:autoTitleDeleted val="0"/>
    <c:plotArea>
      <c:layout>
        <c:manualLayout>
          <c:layoutTarget val="inner"/>
          <c:xMode val="edge"/>
          <c:yMode val="edge"/>
          <c:x val="0.226759364940506"/>
          <c:y val="0.180619312390679"/>
          <c:w val="0.724184049016861"/>
          <c:h val="0.655514325411411"/>
        </c:manualLayout>
      </c:layout>
      <c:lineChart>
        <c:grouping val="standard"/>
        <c:varyColors val="0"/>
        <c:ser>
          <c:idx val="0"/>
          <c:order val="0"/>
          <c:tx>
            <c:strRef>
              <c:f>[ExamplesofLearnersBeingFooled.xlsx]Sheet1!$C$4</c:f>
              <c:strCache>
                <c:ptCount val="1"/>
                <c:pt idx="0">
                  <c:v>Predicted</c:v>
                </c:pt>
              </c:strCache>
            </c:strRef>
          </c:tx>
          <c:cat>
            <c:strRef>
              <c:f>[ExamplesofLearnersBeingFooled.xlsx]Sheet1!$B$5:$B$8</c:f>
              <c:strCache>
                <c:ptCount val="4"/>
                <c:pt idx="0">
                  <c:v>1st</c:v>
                </c:pt>
                <c:pt idx="1">
                  <c:v>2nd </c:v>
                </c:pt>
                <c:pt idx="2">
                  <c:v>3rd</c:v>
                </c:pt>
                <c:pt idx="3">
                  <c:v>4th </c:v>
                </c:pt>
              </c:strCache>
            </c:strRef>
          </c:cat>
          <c:val>
            <c:numRef>
              <c:f>[ExamplesofLearnersBeingFooled.xlsx]Sheet1!$C$5:$C$8</c:f>
              <c:numCache>
                <c:formatCode>General</c:formatCode>
                <c:ptCount val="4"/>
                <c:pt idx="0">
                  <c:v>78.0</c:v>
                </c:pt>
                <c:pt idx="1">
                  <c:v>69.0</c:v>
                </c:pt>
                <c:pt idx="2">
                  <c:v>65.0</c:v>
                </c:pt>
                <c:pt idx="3">
                  <c:v>49.0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[ExamplesofLearnersBeingFooled.xlsx]Sheet1!$D$4</c:f>
              <c:strCache>
                <c:ptCount val="1"/>
                <c:pt idx="0">
                  <c:v>Actual</c:v>
                </c:pt>
              </c:strCache>
            </c:strRef>
          </c:tx>
          <c:cat>
            <c:strRef>
              <c:f>[ExamplesofLearnersBeingFooled.xlsx]Sheet1!$B$5:$B$8</c:f>
              <c:strCache>
                <c:ptCount val="4"/>
                <c:pt idx="0">
                  <c:v>1st</c:v>
                </c:pt>
                <c:pt idx="1">
                  <c:v>2nd </c:v>
                </c:pt>
                <c:pt idx="2">
                  <c:v>3rd</c:v>
                </c:pt>
                <c:pt idx="3">
                  <c:v>4th </c:v>
                </c:pt>
              </c:strCache>
            </c:strRef>
          </c:cat>
          <c:val>
            <c:numRef>
              <c:f>[ExamplesofLearnersBeingFooled.xlsx]Sheet1!$D$5:$D$8</c:f>
              <c:numCache>
                <c:formatCode>General</c:formatCode>
                <c:ptCount val="4"/>
                <c:pt idx="0">
                  <c:v>38.0</c:v>
                </c:pt>
                <c:pt idx="1">
                  <c:v>45.0</c:v>
                </c:pt>
                <c:pt idx="2">
                  <c:v>49.0</c:v>
                </c:pt>
                <c:pt idx="3">
                  <c:v>70.0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787087800"/>
        <c:axId val="1870863416"/>
      </c:lineChart>
      <c:catAx>
        <c:axId val="1787087800"/>
        <c:scaling>
          <c:orientation val="minMax"/>
        </c:scaling>
        <c:delete val="0"/>
        <c:axPos val="b"/>
        <c:title>
          <c:tx>
            <c:rich>
              <a:bodyPr/>
              <a:lstStyle/>
              <a:p>
                <a:pPr>
                  <a:defRPr/>
                </a:pPr>
                <a:r>
                  <a:rPr lang="en-US"/>
                  <a:t>Response Time Quartile</a:t>
                </a:r>
              </a:p>
            </c:rich>
          </c:tx>
          <c:layout/>
          <c:overlay val="0"/>
        </c:title>
        <c:majorTickMark val="out"/>
        <c:minorTickMark val="none"/>
        <c:tickLblPos val="nextTo"/>
        <c:crossAx val="1870863416"/>
        <c:crosses val="autoZero"/>
        <c:auto val="1"/>
        <c:lblAlgn val="ctr"/>
        <c:lblOffset val="100"/>
        <c:noMultiLvlLbl val="0"/>
      </c:catAx>
      <c:valAx>
        <c:axId val="1870863416"/>
        <c:scaling>
          <c:orientation val="minMax"/>
          <c:min val="20.0"/>
        </c:scaling>
        <c:delete val="0"/>
        <c:axPos val="l"/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en-US"/>
                  <a:t>Percent Recall</a:t>
                </a:r>
              </a:p>
            </c:rich>
          </c:tx>
          <c:layout/>
          <c:overlay val="0"/>
        </c:title>
        <c:numFmt formatCode="General" sourceLinked="1"/>
        <c:majorTickMark val="out"/>
        <c:minorTickMark val="none"/>
        <c:tickLblPos val="nextTo"/>
        <c:crossAx val="1787087800"/>
        <c:crosses val="autoZero"/>
        <c:crossBetween val="between"/>
      </c:valAx>
      <c:spPr>
        <a:ln>
          <a:solidFill>
            <a:srgbClr val="000000"/>
          </a:solidFill>
        </a:ln>
      </c:spPr>
    </c:plotArea>
    <c:plotVisOnly val="1"/>
    <c:dispBlanksAs val="gap"/>
    <c:showDLblsOverMax val="0"/>
  </c:chart>
  <c:spPr>
    <a:ln>
      <a:solidFill>
        <a:srgbClr val="FFFFFF"/>
      </a:solidFill>
    </a:ln>
  </c:spPr>
  <c:txPr>
    <a:bodyPr/>
    <a:lstStyle/>
    <a:p>
      <a:pPr>
        <a:defRPr sz="1000">
          <a:latin typeface="Arial"/>
          <a:cs typeface="Arial"/>
        </a:defRPr>
      </a:pPr>
      <a:endParaRPr lang="en-US"/>
    </a:p>
  </c:txPr>
  <c:externalData r:id="rId2">
    <c:autoUpdate val="0"/>
  </c:externalData>
</c:chartSpace>
</file>

<file path=ppt/charts/chart1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/>
            </a:pPr>
            <a:r>
              <a:rPr lang="en-US"/>
              <a:t>Simon &amp; Bjork (2001)</a:t>
            </a:r>
          </a:p>
        </c:rich>
      </c:tx>
      <c:layout>
        <c:manualLayout>
          <c:xMode val="edge"/>
          <c:yMode val="edge"/>
          <c:x val="0.308544661402083"/>
          <c:y val="0.0215410599412345"/>
        </c:manualLayout>
      </c:layout>
      <c:overlay val="0"/>
    </c:title>
    <c:autoTitleDeleted val="0"/>
    <c:plotArea>
      <c:layout>
        <c:manualLayout>
          <c:layoutTarget val="inner"/>
          <c:xMode val="edge"/>
          <c:yMode val="edge"/>
          <c:x val="0.280775723101373"/>
          <c:y val="0.161043487106384"/>
          <c:w val="0.653199673836061"/>
          <c:h val="0.697232809701626"/>
        </c:manualLayout>
      </c:layout>
      <c:lineChart>
        <c:grouping val="standard"/>
        <c:varyColors val="0"/>
        <c:ser>
          <c:idx val="0"/>
          <c:order val="0"/>
          <c:tx>
            <c:strRef>
              <c:f>[ExamplesofLearnersBeingFooled.xlsx]Sheet1!$I$4</c:f>
              <c:strCache>
                <c:ptCount val="1"/>
                <c:pt idx="0">
                  <c:v>Predicted</c:v>
                </c:pt>
              </c:strCache>
            </c:strRef>
          </c:tx>
          <c:cat>
            <c:strRef>
              <c:f>[ExamplesofLearnersBeingFooled.xlsx]Sheet1!$H$5:$H$6</c:f>
              <c:strCache>
                <c:ptCount val="2"/>
                <c:pt idx="0">
                  <c:v>Blocked Practice</c:v>
                </c:pt>
                <c:pt idx="1">
                  <c:v>Random Practice</c:v>
                </c:pt>
              </c:strCache>
            </c:strRef>
          </c:cat>
          <c:val>
            <c:numRef>
              <c:f>[ExamplesofLearnersBeingFooled.xlsx]Sheet1!$I$5:$I$6</c:f>
              <c:numCache>
                <c:formatCode>General</c:formatCode>
                <c:ptCount val="2"/>
                <c:pt idx="0">
                  <c:v>93.0</c:v>
                </c:pt>
                <c:pt idx="1">
                  <c:v>88.0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[ExamplesofLearnersBeingFooled.xlsx]Sheet1!$J$4</c:f>
              <c:strCache>
                <c:ptCount val="1"/>
                <c:pt idx="0">
                  <c:v>Actual</c:v>
                </c:pt>
              </c:strCache>
            </c:strRef>
          </c:tx>
          <c:cat>
            <c:strRef>
              <c:f>[ExamplesofLearnersBeingFooled.xlsx]Sheet1!$H$5:$H$6</c:f>
              <c:strCache>
                <c:ptCount val="2"/>
                <c:pt idx="0">
                  <c:v>Blocked Practice</c:v>
                </c:pt>
                <c:pt idx="1">
                  <c:v>Random Practice</c:v>
                </c:pt>
              </c:strCache>
            </c:strRef>
          </c:cat>
          <c:val>
            <c:numRef>
              <c:f>[ExamplesofLearnersBeingFooled.xlsx]Sheet1!$J$5:$J$6</c:f>
              <c:numCache>
                <c:formatCode>General</c:formatCode>
                <c:ptCount val="2"/>
                <c:pt idx="0">
                  <c:v>80.0</c:v>
                </c:pt>
                <c:pt idx="1">
                  <c:v>89.0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769919800"/>
        <c:axId val="1769099640"/>
      </c:lineChart>
      <c:catAx>
        <c:axId val="1769919800"/>
        <c:scaling>
          <c:orientation val="minMax"/>
        </c:scaling>
        <c:delete val="0"/>
        <c:axPos val="b"/>
        <c:majorTickMark val="out"/>
        <c:minorTickMark val="none"/>
        <c:tickLblPos val="nextTo"/>
        <c:crossAx val="1769099640"/>
        <c:crosses val="autoZero"/>
        <c:auto val="1"/>
        <c:lblAlgn val="ctr"/>
        <c:lblOffset val="100"/>
        <c:noMultiLvlLbl val="0"/>
      </c:catAx>
      <c:valAx>
        <c:axId val="1769099640"/>
        <c:scaling>
          <c:orientation val="minMax"/>
          <c:max val="100.0"/>
          <c:min val="75.0"/>
        </c:scaling>
        <c:delete val="0"/>
        <c:axPos val="l"/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en-US"/>
                  <a:t>Percent Target Time</a:t>
                </a:r>
              </a:p>
            </c:rich>
          </c:tx>
          <c:layout/>
          <c:overlay val="0"/>
        </c:title>
        <c:numFmt formatCode="General" sourceLinked="1"/>
        <c:majorTickMark val="out"/>
        <c:minorTickMark val="none"/>
        <c:tickLblPos val="nextTo"/>
        <c:crossAx val="1769919800"/>
        <c:crosses val="autoZero"/>
        <c:crossBetween val="between"/>
      </c:valAx>
      <c:spPr>
        <a:ln>
          <a:solidFill>
            <a:srgbClr val="000000"/>
          </a:solidFill>
        </a:ln>
      </c:spPr>
    </c:plotArea>
    <c:plotVisOnly val="1"/>
    <c:dispBlanksAs val="gap"/>
    <c:showDLblsOverMax val="0"/>
  </c:chart>
  <c:spPr>
    <a:ln>
      <a:noFill/>
    </a:ln>
  </c:spPr>
  <c:txPr>
    <a:bodyPr/>
    <a:lstStyle/>
    <a:p>
      <a:pPr>
        <a:defRPr sz="1000">
          <a:latin typeface="Arial"/>
          <a:cs typeface="Arial"/>
        </a:defRPr>
      </a:pPr>
      <a:endParaRPr lang="en-US"/>
    </a:p>
  </c:txPr>
  <c:externalData r:id="rId2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C89F5D"/>
            </a:solidFill>
            <a:ln>
              <a:solidFill>
                <a:srgbClr val="000000"/>
              </a:solidFill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FEB300"/>
              </a:solidFill>
              <a:ln>
                <a:solidFill>
                  <a:srgbClr val="000000"/>
                </a:solidFill>
              </a:ln>
              <a:effectLst/>
            </c:spPr>
          </c:dPt>
          <c:dPt>
            <c:idx val="1"/>
            <c:invertIfNegative val="0"/>
            <c:bubble3D val="0"/>
            <c:spPr>
              <a:solidFill>
                <a:srgbClr val="C0504D"/>
              </a:solidFill>
              <a:ln>
                <a:solidFill>
                  <a:srgbClr val="000000"/>
                </a:solidFill>
              </a:ln>
              <a:effectLst/>
            </c:spPr>
          </c:dPt>
          <c:cat>
            <c:strRef>
              <c:f>Sheet1!$A$2:$A$3</c:f>
              <c:strCache>
                <c:ptCount val="2"/>
                <c:pt idx="0">
                  <c:v>Massed</c:v>
                </c:pt>
                <c:pt idx="1">
                  <c:v>Spaced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0.5</c:v>
                </c:pt>
                <c:pt idx="1">
                  <c:v>0.7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798410168"/>
        <c:axId val="1870060296"/>
      </c:barChart>
      <c:catAx>
        <c:axId val="1798410168"/>
        <c:scaling>
          <c:orientation val="minMax"/>
        </c:scaling>
        <c:delete val="0"/>
        <c:axPos val="b"/>
        <c:majorTickMark val="out"/>
        <c:minorTickMark val="none"/>
        <c:tickLblPos val="nextTo"/>
        <c:crossAx val="1870060296"/>
        <c:crosses val="autoZero"/>
        <c:auto val="1"/>
        <c:lblAlgn val="ctr"/>
        <c:lblOffset val="100"/>
        <c:noMultiLvlLbl val="0"/>
      </c:catAx>
      <c:valAx>
        <c:axId val="1870060296"/>
        <c:scaling>
          <c:orientation val="minMax"/>
          <c:max val="0.9"/>
          <c:min val="0.4"/>
        </c:scaling>
        <c:delete val="0"/>
        <c:axPos val="l"/>
        <c:numFmt formatCode="General" sourceLinked="1"/>
        <c:majorTickMark val="out"/>
        <c:minorTickMark val="none"/>
        <c:tickLblPos val="nextTo"/>
        <c:crossAx val="1798410168"/>
        <c:crosses val="autoZero"/>
        <c:crossBetween val="between"/>
        <c:majorUnit val="0.1"/>
      </c:valAx>
    </c:plotArea>
    <c:plotVisOnly val="1"/>
    <c:dispBlanksAs val="gap"/>
    <c:showDLblsOverMax val="0"/>
  </c:chart>
  <c:txPr>
    <a:bodyPr/>
    <a:lstStyle/>
    <a:p>
      <a:pPr>
        <a:defRPr sz="1800">
          <a:latin typeface="Avenir Book"/>
          <a:cs typeface="Avenir Book"/>
        </a:defRPr>
      </a:pPr>
      <a:endParaRPr lang="en-US"/>
    </a:p>
  </c:txPr>
  <c:externalData r:id="rId2">
    <c:autoUpdate val="0"/>
  </c:externalData>
</c:chartSpace>
</file>

<file path=ppt/charts/chart2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/>
            </a:pPr>
            <a:r>
              <a:rPr lang="en-US"/>
              <a:t>Huelser &amp; Metcalfe (2012)</a:t>
            </a:r>
          </a:p>
        </c:rich>
      </c:tx>
      <c:layout>
        <c:manualLayout>
          <c:xMode val="edge"/>
          <c:yMode val="edge"/>
          <c:x val="0.203290878991254"/>
          <c:y val="0.0593365481639384"/>
        </c:manualLayout>
      </c:layout>
      <c:overlay val="0"/>
    </c:title>
    <c:autoTitleDeleted val="0"/>
    <c:plotArea>
      <c:layout>
        <c:manualLayout>
          <c:layoutTarget val="inner"/>
          <c:xMode val="edge"/>
          <c:yMode val="edge"/>
          <c:x val="0.26051496125815"/>
          <c:y val="0.168872101406367"/>
          <c:w val="0.674977152643006"/>
          <c:h val="0.703448151680168"/>
        </c:manualLayout>
      </c:layout>
      <c:lineChart>
        <c:grouping val="standard"/>
        <c:varyColors val="0"/>
        <c:ser>
          <c:idx val="0"/>
          <c:order val="0"/>
          <c:tx>
            <c:strRef>
              <c:f>[ExamplesofLearnersBeingFooled.xlsx]Sheet1!$C$38</c:f>
              <c:strCache>
                <c:ptCount val="1"/>
                <c:pt idx="0">
                  <c:v>Metacognitive</c:v>
                </c:pt>
              </c:strCache>
            </c:strRef>
          </c:tx>
          <c:cat>
            <c:strRef>
              <c:f>[ExamplesofLearnersBeingFooled.xlsx]Sheet1!$B$39:$B$40</c:f>
              <c:strCache>
                <c:ptCount val="2"/>
                <c:pt idx="0">
                  <c:v>Read (Long)</c:v>
                </c:pt>
                <c:pt idx="1">
                  <c:v>Pre-test</c:v>
                </c:pt>
              </c:strCache>
            </c:strRef>
          </c:cat>
          <c:val>
            <c:numRef>
              <c:f>[ExamplesofLearnersBeingFooled.xlsx]Sheet1!$C$39:$C$40</c:f>
              <c:numCache>
                <c:formatCode>General</c:formatCode>
                <c:ptCount val="2"/>
                <c:pt idx="0">
                  <c:v>1.5</c:v>
                </c:pt>
                <c:pt idx="1">
                  <c:v>0.85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[ExamplesofLearnersBeingFooled.xlsx]Sheet1!$D$38</c:f>
              <c:strCache>
                <c:ptCount val="1"/>
                <c:pt idx="0">
                  <c:v>Performance</c:v>
                </c:pt>
              </c:strCache>
            </c:strRef>
          </c:tx>
          <c:cat>
            <c:strRef>
              <c:f>[ExamplesofLearnersBeingFooled.xlsx]Sheet1!$B$39:$B$40</c:f>
              <c:strCache>
                <c:ptCount val="2"/>
                <c:pt idx="0">
                  <c:v>Read (Long)</c:v>
                </c:pt>
                <c:pt idx="1">
                  <c:v>Pre-test</c:v>
                </c:pt>
              </c:strCache>
            </c:strRef>
          </c:cat>
          <c:val>
            <c:numRef>
              <c:f>[ExamplesofLearnersBeingFooled.xlsx]Sheet1!$D$39:$D$40</c:f>
              <c:numCache>
                <c:formatCode>General</c:formatCode>
                <c:ptCount val="2"/>
                <c:pt idx="0">
                  <c:v>0.92</c:v>
                </c:pt>
                <c:pt idx="1">
                  <c:v>1.73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-2095245464"/>
        <c:axId val="1769056008"/>
      </c:lineChart>
      <c:catAx>
        <c:axId val="-2095245464"/>
        <c:scaling>
          <c:orientation val="minMax"/>
        </c:scaling>
        <c:delete val="0"/>
        <c:axPos val="b"/>
        <c:majorTickMark val="out"/>
        <c:minorTickMark val="none"/>
        <c:tickLblPos val="nextTo"/>
        <c:crossAx val="1769056008"/>
        <c:crosses val="autoZero"/>
        <c:auto val="1"/>
        <c:lblAlgn val="ctr"/>
        <c:lblOffset val="100"/>
        <c:noMultiLvlLbl val="0"/>
      </c:catAx>
      <c:valAx>
        <c:axId val="1769056008"/>
        <c:scaling>
          <c:orientation val="minMax"/>
          <c:max val="2.0"/>
          <c:min val="0.0"/>
        </c:scaling>
        <c:delete val="0"/>
        <c:axPos val="l"/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en-US"/>
                  <a:t>Mean Rank</a:t>
                </a:r>
              </a:p>
            </c:rich>
          </c:tx>
          <c:layout/>
          <c:overlay val="0"/>
        </c:title>
        <c:numFmt formatCode="General" sourceLinked="1"/>
        <c:majorTickMark val="out"/>
        <c:minorTickMark val="none"/>
        <c:tickLblPos val="nextTo"/>
        <c:crossAx val="-2095245464"/>
        <c:crosses val="autoZero"/>
        <c:crossBetween val="between"/>
        <c:majorUnit val="0.5"/>
      </c:valAx>
      <c:spPr>
        <a:ln>
          <a:solidFill>
            <a:srgbClr val="000000"/>
          </a:solidFill>
        </a:ln>
      </c:spPr>
    </c:plotArea>
    <c:plotVisOnly val="1"/>
    <c:dispBlanksAs val="gap"/>
    <c:showDLblsOverMax val="0"/>
  </c:chart>
  <c:spPr>
    <a:ln>
      <a:solidFill>
        <a:srgbClr val="FFFFFF"/>
      </a:solidFill>
    </a:ln>
  </c:spPr>
  <c:txPr>
    <a:bodyPr/>
    <a:lstStyle/>
    <a:p>
      <a:pPr>
        <a:defRPr sz="1000">
          <a:latin typeface="Arial"/>
          <a:cs typeface="Arial"/>
        </a:defRPr>
      </a:pPr>
      <a:endParaRPr lang="en-US"/>
    </a:p>
  </c:txPr>
  <c:externalData r:id="rId2">
    <c:autoUpdate val="0"/>
  </c:externalData>
</c:chartSpace>
</file>

<file path=ppt/charts/chart2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/>
            </a:pPr>
            <a:r>
              <a:rPr lang="en-US" dirty="0"/>
              <a:t>Kornell &amp; Bjork (2008)</a:t>
            </a:r>
          </a:p>
        </c:rich>
      </c:tx>
      <c:layout>
        <c:manualLayout>
          <c:xMode val="edge"/>
          <c:yMode val="edge"/>
          <c:x val="0.248120303688771"/>
          <c:y val="0.032954995931482"/>
        </c:manualLayout>
      </c:layout>
      <c:overlay val="0"/>
    </c:title>
    <c:autoTitleDeleted val="0"/>
    <c:plotArea>
      <c:layout>
        <c:manualLayout>
          <c:layoutTarget val="inner"/>
          <c:xMode val="edge"/>
          <c:yMode val="edge"/>
          <c:x val="0.246656700991867"/>
          <c:y val="0.157157749861325"/>
          <c:w val="0.659089941451986"/>
          <c:h val="0.710202807169513"/>
        </c:manualLayout>
      </c:layout>
      <c:lineChart>
        <c:grouping val="standard"/>
        <c:varyColors val="0"/>
        <c:ser>
          <c:idx val="0"/>
          <c:order val="0"/>
          <c:tx>
            <c:strRef>
              <c:f>[ExamplesofLearnersBeingFooled.xlsx]Sheet1!$I$34</c:f>
              <c:strCache>
                <c:ptCount val="1"/>
                <c:pt idx="0">
                  <c:v>Judged</c:v>
                </c:pt>
              </c:strCache>
            </c:strRef>
          </c:tx>
          <c:cat>
            <c:strRef>
              <c:f>[ExamplesofLearnersBeingFooled.xlsx]Sheet1!$H$35:$H$36</c:f>
              <c:strCache>
                <c:ptCount val="2"/>
                <c:pt idx="0">
                  <c:v>Blocked</c:v>
                </c:pt>
                <c:pt idx="1">
                  <c:v>Interleaved</c:v>
                </c:pt>
              </c:strCache>
            </c:strRef>
          </c:cat>
          <c:val>
            <c:numRef>
              <c:f>[ExamplesofLearnersBeingFooled.xlsx]Sheet1!$I$35:$I$36</c:f>
              <c:numCache>
                <c:formatCode>General</c:formatCode>
                <c:ptCount val="2"/>
                <c:pt idx="0">
                  <c:v>63.0</c:v>
                </c:pt>
                <c:pt idx="1">
                  <c:v>21.0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[ExamplesofLearnersBeingFooled.xlsx]Sheet1!$J$34</c:f>
              <c:strCache>
                <c:ptCount val="1"/>
                <c:pt idx="0">
                  <c:v>Actual</c:v>
                </c:pt>
              </c:strCache>
            </c:strRef>
          </c:tx>
          <c:cat>
            <c:strRef>
              <c:f>[ExamplesofLearnersBeingFooled.xlsx]Sheet1!$H$35:$H$36</c:f>
              <c:strCache>
                <c:ptCount val="2"/>
                <c:pt idx="0">
                  <c:v>Blocked</c:v>
                </c:pt>
                <c:pt idx="1">
                  <c:v>Interleaved</c:v>
                </c:pt>
              </c:strCache>
            </c:strRef>
          </c:cat>
          <c:val>
            <c:numRef>
              <c:f>[ExamplesofLearnersBeingFooled.xlsx]Sheet1!$J$35:$J$36</c:f>
              <c:numCache>
                <c:formatCode>General</c:formatCode>
                <c:ptCount val="2"/>
                <c:pt idx="0">
                  <c:v>17.0</c:v>
                </c:pt>
                <c:pt idx="1">
                  <c:v>78.0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-2090880936"/>
        <c:axId val="1769030664"/>
      </c:lineChart>
      <c:catAx>
        <c:axId val="-2090880936"/>
        <c:scaling>
          <c:orientation val="minMax"/>
        </c:scaling>
        <c:delete val="0"/>
        <c:axPos val="b"/>
        <c:majorTickMark val="out"/>
        <c:minorTickMark val="none"/>
        <c:tickLblPos val="nextTo"/>
        <c:crossAx val="1769030664"/>
        <c:crosses val="autoZero"/>
        <c:auto val="1"/>
        <c:lblAlgn val="ctr"/>
        <c:lblOffset val="100"/>
        <c:noMultiLvlLbl val="0"/>
      </c:catAx>
      <c:valAx>
        <c:axId val="1769030664"/>
        <c:scaling>
          <c:orientation val="minMax"/>
        </c:scaling>
        <c:delete val="0"/>
        <c:axPos val="l"/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en-US"/>
                  <a:t>Proportion of Participants</a:t>
                </a:r>
              </a:p>
            </c:rich>
          </c:tx>
          <c:layout/>
          <c:overlay val="0"/>
        </c:title>
        <c:numFmt formatCode="General" sourceLinked="1"/>
        <c:majorTickMark val="out"/>
        <c:minorTickMark val="none"/>
        <c:tickLblPos val="nextTo"/>
        <c:crossAx val="-2090880936"/>
        <c:crosses val="autoZero"/>
        <c:crossBetween val="between"/>
      </c:valAx>
      <c:spPr>
        <a:ln>
          <a:solidFill>
            <a:schemeClr val="tx1"/>
          </a:solidFill>
        </a:ln>
      </c:spPr>
    </c:plotArea>
    <c:plotVisOnly val="1"/>
    <c:dispBlanksAs val="gap"/>
    <c:showDLblsOverMax val="0"/>
  </c:chart>
  <c:spPr>
    <a:ln>
      <a:solidFill>
        <a:srgbClr val="FFFFFF"/>
      </a:solidFill>
    </a:ln>
  </c:spPr>
  <c:txPr>
    <a:bodyPr/>
    <a:lstStyle/>
    <a:p>
      <a:pPr>
        <a:defRPr sz="1000">
          <a:latin typeface="Arial "/>
          <a:cs typeface="Arial "/>
        </a:defRPr>
      </a:pPr>
      <a:endParaRPr lang="en-US"/>
    </a:p>
  </c:txPr>
  <c:externalData r:id="rId2">
    <c:autoUpdate val="0"/>
  </c:externalData>
</c:chartSpace>
</file>

<file path=ppt/charts/chart2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/>
            </a:pPr>
            <a:r>
              <a:rPr lang="en-US"/>
              <a:t>Baddeley &amp; Longman (1978)</a:t>
            </a:r>
          </a:p>
        </c:rich>
      </c:tx>
      <c:layout>
        <c:manualLayout>
          <c:xMode val="edge"/>
          <c:yMode val="edge"/>
          <c:x val="0.184088202199935"/>
          <c:y val="0.00168978308826755"/>
        </c:manualLayout>
      </c:layout>
      <c:overlay val="0"/>
    </c:title>
    <c:autoTitleDeleted val="0"/>
    <c:plotArea>
      <c:layout>
        <c:manualLayout>
          <c:layoutTarget val="inner"/>
          <c:xMode val="edge"/>
          <c:yMode val="edge"/>
          <c:x val="0.215316728778316"/>
          <c:y val="0.157695092678259"/>
          <c:w val="0.717593749580945"/>
          <c:h val="0.636473266133413"/>
        </c:manualLayout>
      </c:layout>
      <c:lineChart>
        <c:grouping val="standard"/>
        <c:varyColors val="0"/>
        <c:ser>
          <c:idx val="0"/>
          <c:order val="0"/>
          <c:tx>
            <c:strRef>
              <c:f>[ExamplesofLearnersBeingFooled.xlsx]Sheet1!$N$4</c:f>
              <c:strCache>
                <c:ptCount val="1"/>
                <c:pt idx="0">
                  <c:v>Satisfaction</c:v>
                </c:pt>
              </c:strCache>
            </c:strRef>
          </c:tx>
          <c:cat>
            <c:strRef>
              <c:f>[ExamplesofLearnersBeingFooled.xlsx]Sheet1!$M$5:$M$7</c:f>
              <c:strCache>
                <c:ptCount val="3"/>
                <c:pt idx="0">
                  <c:v>Massed</c:v>
                </c:pt>
                <c:pt idx="2">
                  <c:v>Spaced</c:v>
                </c:pt>
              </c:strCache>
            </c:strRef>
          </c:cat>
          <c:val>
            <c:numRef>
              <c:f>[ExamplesofLearnersBeingFooled.xlsx]Sheet1!$N$5:$N$7</c:f>
              <c:numCache>
                <c:formatCode>General</c:formatCode>
                <c:ptCount val="3"/>
                <c:pt idx="0">
                  <c:v>49.0</c:v>
                </c:pt>
                <c:pt idx="1">
                  <c:v>38.0</c:v>
                </c:pt>
                <c:pt idx="2">
                  <c:v>35.0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[ExamplesofLearnersBeingFooled.xlsx]Sheet1!$O$4</c:f>
              <c:strCache>
                <c:ptCount val="1"/>
                <c:pt idx="0">
                  <c:v>Actual</c:v>
                </c:pt>
              </c:strCache>
            </c:strRef>
          </c:tx>
          <c:cat>
            <c:strRef>
              <c:f>[ExamplesofLearnersBeingFooled.xlsx]Sheet1!$M$5:$M$7</c:f>
              <c:strCache>
                <c:ptCount val="3"/>
                <c:pt idx="0">
                  <c:v>Massed</c:v>
                </c:pt>
                <c:pt idx="2">
                  <c:v>Spaced</c:v>
                </c:pt>
              </c:strCache>
            </c:strRef>
          </c:cat>
          <c:val>
            <c:numRef>
              <c:f>[ExamplesofLearnersBeingFooled.xlsx]Sheet1!$O$5:$O$7</c:f>
              <c:numCache>
                <c:formatCode>General</c:formatCode>
                <c:ptCount val="3"/>
                <c:pt idx="0">
                  <c:v>35.0</c:v>
                </c:pt>
                <c:pt idx="1">
                  <c:v>42.0</c:v>
                </c:pt>
                <c:pt idx="2">
                  <c:v>51.0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-2070766776"/>
        <c:axId val="1879030280"/>
      </c:lineChart>
      <c:catAx>
        <c:axId val="-2070766776"/>
        <c:scaling>
          <c:orientation val="minMax"/>
        </c:scaling>
        <c:delete val="0"/>
        <c:axPos val="b"/>
        <c:title>
          <c:tx>
            <c:rich>
              <a:bodyPr/>
              <a:lstStyle/>
              <a:p>
                <a:pPr>
                  <a:defRPr/>
                </a:pPr>
                <a:r>
                  <a:rPr lang="en-US"/>
                  <a:t>Spacing of Practice</a:t>
                </a:r>
              </a:p>
            </c:rich>
          </c:tx>
          <c:layout/>
          <c:overlay val="0"/>
        </c:title>
        <c:majorTickMark val="out"/>
        <c:minorTickMark val="none"/>
        <c:tickLblPos val="nextTo"/>
        <c:crossAx val="1879030280"/>
        <c:crosses val="autoZero"/>
        <c:auto val="1"/>
        <c:lblAlgn val="ctr"/>
        <c:lblOffset val="100"/>
        <c:noMultiLvlLbl val="0"/>
      </c:catAx>
      <c:valAx>
        <c:axId val="1879030280"/>
        <c:scaling>
          <c:orientation val="minMax"/>
          <c:max val="55.0"/>
          <c:min val="25.0"/>
        </c:scaling>
        <c:delete val="0"/>
        <c:axPos val="l"/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en-US"/>
                  <a:t>Speed of Learning</a:t>
                </a:r>
              </a:p>
            </c:rich>
          </c:tx>
          <c:layout/>
          <c:overlay val="0"/>
        </c:title>
        <c:numFmt formatCode="General" sourceLinked="1"/>
        <c:majorTickMark val="out"/>
        <c:minorTickMark val="none"/>
        <c:tickLblPos val="nextTo"/>
        <c:crossAx val="-2070766776"/>
        <c:crosses val="autoZero"/>
        <c:crossBetween val="between"/>
      </c:valAx>
      <c:spPr>
        <a:ln>
          <a:solidFill>
            <a:schemeClr val="tx1"/>
          </a:solidFill>
        </a:ln>
      </c:spPr>
    </c:plotArea>
    <c:plotVisOnly val="1"/>
    <c:dispBlanksAs val="gap"/>
    <c:showDLblsOverMax val="0"/>
  </c:chart>
  <c:spPr>
    <a:ln>
      <a:solidFill>
        <a:srgbClr val="FFFFFF"/>
      </a:solidFill>
    </a:ln>
  </c:spPr>
  <c:txPr>
    <a:bodyPr/>
    <a:lstStyle/>
    <a:p>
      <a:pPr>
        <a:defRPr sz="1000">
          <a:latin typeface="Arial"/>
          <a:cs typeface="Arial"/>
        </a:defRPr>
      </a:pPr>
      <a:endParaRPr lang="en-US"/>
    </a:p>
  </c:txPr>
  <c:externalData r:id="rId2">
    <c:autoUpdate val="0"/>
  </c:externalData>
</c:chartSpace>
</file>

<file path=ppt/charts/chart2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/>
            </a:pPr>
            <a:r>
              <a:rPr lang="en-US" sz="1200" dirty="0"/>
              <a:t>Kornell</a:t>
            </a:r>
            <a:r>
              <a:rPr lang="en-US" sz="1200" baseline="0" dirty="0"/>
              <a:t> &amp; Bjork (2009)</a:t>
            </a:r>
            <a:endParaRPr lang="en-US" sz="1200" dirty="0"/>
          </a:p>
        </c:rich>
      </c:tx>
      <c:layout>
        <c:manualLayout>
          <c:xMode val="edge"/>
          <c:yMode val="edge"/>
          <c:x val="0.220557746827111"/>
          <c:y val="0.0495466674989466"/>
        </c:manualLayout>
      </c:layout>
      <c:overlay val="0"/>
    </c:title>
    <c:autoTitleDeleted val="0"/>
    <c:plotArea>
      <c:layout>
        <c:manualLayout>
          <c:layoutTarget val="inner"/>
          <c:xMode val="edge"/>
          <c:yMode val="edge"/>
          <c:x val="0.249328873767463"/>
          <c:y val="0.168458669496419"/>
          <c:w val="0.685483339209842"/>
          <c:h val="0.700768629476047"/>
        </c:manualLayout>
      </c:layout>
      <c:lineChart>
        <c:grouping val="standard"/>
        <c:varyColors val="0"/>
        <c:ser>
          <c:idx val="0"/>
          <c:order val="0"/>
          <c:tx>
            <c:strRef>
              <c:f>[ExamplesofLearnersBeingFooled.xlsx]Sheet1!$N$34</c:f>
              <c:strCache>
                <c:ptCount val="1"/>
                <c:pt idx="0">
                  <c:v>Predicted</c:v>
                </c:pt>
              </c:strCache>
            </c:strRef>
          </c:tx>
          <c:cat>
            <c:numRef>
              <c:f>[ExamplesofLearnersBeingFooled.xlsx]Sheet1!$M$35:$M$38</c:f>
              <c:numCache>
                <c:formatCode>General</c:formatCode>
                <c:ptCount val="4"/>
                <c:pt idx="0">
                  <c:v>1.0</c:v>
                </c:pt>
                <c:pt idx="1">
                  <c:v>2.0</c:v>
                </c:pt>
                <c:pt idx="2">
                  <c:v>3.0</c:v>
                </c:pt>
                <c:pt idx="3">
                  <c:v>4.0</c:v>
                </c:pt>
              </c:numCache>
            </c:numRef>
          </c:cat>
          <c:val>
            <c:numRef>
              <c:f>[ExamplesofLearnersBeingFooled.xlsx]Sheet1!$N$35:$N$38</c:f>
              <c:numCache>
                <c:formatCode>General</c:formatCode>
                <c:ptCount val="4"/>
                <c:pt idx="0">
                  <c:v>31.0</c:v>
                </c:pt>
                <c:pt idx="1">
                  <c:v>30.0</c:v>
                </c:pt>
                <c:pt idx="2">
                  <c:v>32.0</c:v>
                </c:pt>
                <c:pt idx="3">
                  <c:v>31.0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[ExamplesofLearnersBeingFooled.xlsx]Sheet1!$O$34</c:f>
              <c:strCache>
                <c:ptCount val="1"/>
                <c:pt idx="0">
                  <c:v>Actual</c:v>
                </c:pt>
              </c:strCache>
            </c:strRef>
          </c:tx>
          <c:cat>
            <c:numRef>
              <c:f>[ExamplesofLearnersBeingFooled.xlsx]Sheet1!$M$35:$M$38</c:f>
              <c:numCache>
                <c:formatCode>General</c:formatCode>
                <c:ptCount val="4"/>
                <c:pt idx="0">
                  <c:v>1.0</c:v>
                </c:pt>
                <c:pt idx="1">
                  <c:v>2.0</c:v>
                </c:pt>
                <c:pt idx="2">
                  <c:v>3.0</c:v>
                </c:pt>
                <c:pt idx="3">
                  <c:v>4.0</c:v>
                </c:pt>
              </c:numCache>
            </c:numRef>
          </c:cat>
          <c:val>
            <c:numRef>
              <c:f>[ExamplesofLearnersBeingFooled.xlsx]Sheet1!$O$35:$O$38</c:f>
              <c:numCache>
                <c:formatCode>General</c:formatCode>
                <c:ptCount val="4"/>
                <c:pt idx="0">
                  <c:v>5.0</c:v>
                </c:pt>
                <c:pt idx="1">
                  <c:v>28.0</c:v>
                </c:pt>
                <c:pt idx="2">
                  <c:v>41.0</c:v>
                </c:pt>
                <c:pt idx="3">
                  <c:v>60.0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146685528"/>
        <c:axId val="1866727160"/>
      </c:lineChart>
      <c:catAx>
        <c:axId val="2146685528"/>
        <c:scaling>
          <c:orientation val="minMax"/>
        </c:scaling>
        <c:delete val="0"/>
        <c:axPos val="b"/>
        <c:title>
          <c:tx>
            <c:rich>
              <a:bodyPr/>
              <a:lstStyle/>
              <a:p>
                <a:pPr>
                  <a:defRPr/>
                </a:pPr>
                <a:r>
                  <a:rPr lang="en-US"/>
                  <a:t>Trial</a:t>
                </a:r>
              </a:p>
            </c:rich>
          </c:tx>
          <c:layout/>
          <c:overlay val="0"/>
        </c:title>
        <c:numFmt formatCode="General" sourceLinked="1"/>
        <c:majorTickMark val="out"/>
        <c:minorTickMark val="none"/>
        <c:tickLblPos val="nextTo"/>
        <c:crossAx val="1866727160"/>
        <c:crosses val="autoZero"/>
        <c:auto val="1"/>
        <c:lblAlgn val="ctr"/>
        <c:lblOffset val="100"/>
        <c:noMultiLvlLbl val="0"/>
      </c:catAx>
      <c:valAx>
        <c:axId val="1866727160"/>
        <c:scaling>
          <c:orientation val="minMax"/>
        </c:scaling>
        <c:delete val="0"/>
        <c:axPos val="l"/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en-US"/>
                  <a:t>Percentage Correct</a:t>
                </a:r>
              </a:p>
            </c:rich>
          </c:tx>
          <c:layout/>
          <c:overlay val="0"/>
        </c:title>
        <c:numFmt formatCode="General" sourceLinked="1"/>
        <c:majorTickMark val="out"/>
        <c:minorTickMark val="none"/>
        <c:tickLblPos val="nextTo"/>
        <c:crossAx val="2146685528"/>
        <c:crosses val="autoZero"/>
        <c:crossBetween val="between"/>
      </c:valAx>
      <c:spPr>
        <a:ln>
          <a:solidFill>
            <a:srgbClr val="000000"/>
          </a:solidFill>
        </a:ln>
      </c:spPr>
    </c:plotArea>
    <c:plotVisOnly val="1"/>
    <c:dispBlanksAs val="gap"/>
    <c:showDLblsOverMax val="0"/>
  </c:chart>
  <c:txPr>
    <a:bodyPr/>
    <a:lstStyle/>
    <a:p>
      <a:pPr>
        <a:defRPr>
          <a:latin typeface="Arial"/>
          <a:cs typeface="Arial"/>
        </a:defRPr>
      </a:pPr>
      <a:endParaRPr lang="en-US"/>
    </a:p>
  </c:txPr>
  <c:externalData r:id="rId2">
    <c:autoUpdate val="0"/>
  </c:externalData>
</c:chartSpace>
</file>

<file path=ppt/charts/chart2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autoTitleDeleted val="0"/>
    <c:plotArea>
      <c:layout/>
      <c:scatterChart>
        <c:scatterStyle val="lineMarker"/>
        <c:varyColors val="0"/>
        <c:ser>
          <c:idx val="0"/>
          <c:order val="0"/>
          <c:spPr>
            <a:ln w="47625">
              <a:noFill/>
            </a:ln>
          </c:spPr>
          <c:marker>
            <c:spPr>
              <a:solidFill>
                <a:schemeClr val="accent2"/>
              </a:solidFill>
              <a:ln>
                <a:solidFill>
                  <a:schemeClr val="accent2"/>
                </a:solidFill>
              </a:ln>
            </c:spPr>
          </c:marker>
          <c:trendline>
            <c:spPr>
              <a:ln>
                <a:solidFill>
                  <a:schemeClr val="accent2"/>
                </a:solidFill>
              </a:ln>
            </c:spPr>
            <c:trendlineType val="linear"/>
            <c:dispRSqr val="0"/>
            <c:dispEq val="0"/>
          </c:trendline>
          <c:xVal>
            <c:numRef>
              <c:f>[Compiled_Clean_Responses.xlsx]Sheet4!$D$2:$D$342</c:f>
              <c:numCache>
                <c:formatCode>General</c:formatCode>
                <c:ptCount val="341"/>
                <c:pt idx="0">
                  <c:v>1.0</c:v>
                </c:pt>
                <c:pt idx="1">
                  <c:v>0.5</c:v>
                </c:pt>
                <c:pt idx="2">
                  <c:v>0.6</c:v>
                </c:pt>
                <c:pt idx="3">
                  <c:v>1.0</c:v>
                </c:pt>
                <c:pt idx="4">
                  <c:v>0.6</c:v>
                </c:pt>
                <c:pt idx="5">
                  <c:v>0.6</c:v>
                </c:pt>
                <c:pt idx="6">
                  <c:v>0.4</c:v>
                </c:pt>
                <c:pt idx="7">
                  <c:v>0.4</c:v>
                </c:pt>
                <c:pt idx="8">
                  <c:v>0.6</c:v>
                </c:pt>
                <c:pt idx="9">
                  <c:v>0.4</c:v>
                </c:pt>
                <c:pt idx="10">
                  <c:v>0.8</c:v>
                </c:pt>
                <c:pt idx="11">
                  <c:v>0.6</c:v>
                </c:pt>
                <c:pt idx="12">
                  <c:v>1.0</c:v>
                </c:pt>
                <c:pt idx="13">
                  <c:v>0.2</c:v>
                </c:pt>
                <c:pt idx="14">
                  <c:v>0.4</c:v>
                </c:pt>
                <c:pt idx="15">
                  <c:v>0.8</c:v>
                </c:pt>
                <c:pt idx="16">
                  <c:v>0.4</c:v>
                </c:pt>
                <c:pt idx="17">
                  <c:v>0.4</c:v>
                </c:pt>
                <c:pt idx="18">
                  <c:v>0.2</c:v>
                </c:pt>
                <c:pt idx="19">
                  <c:v>0.8</c:v>
                </c:pt>
                <c:pt idx="20">
                  <c:v>0.4</c:v>
                </c:pt>
                <c:pt idx="21">
                  <c:v>0.6</c:v>
                </c:pt>
                <c:pt idx="22">
                  <c:v>0.4</c:v>
                </c:pt>
                <c:pt idx="23">
                  <c:v>0.6</c:v>
                </c:pt>
                <c:pt idx="24">
                  <c:v>0.8</c:v>
                </c:pt>
                <c:pt idx="25">
                  <c:v>0.6</c:v>
                </c:pt>
                <c:pt idx="26">
                  <c:v>0.4</c:v>
                </c:pt>
                <c:pt idx="27">
                  <c:v>0.4</c:v>
                </c:pt>
                <c:pt idx="28">
                  <c:v>0.4</c:v>
                </c:pt>
                <c:pt idx="29">
                  <c:v>0.4</c:v>
                </c:pt>
                <c:pt idx="30">
                  <c:v>0.4</c:v>
                </c:pt>
                <c:pt idx="31">
                  <c:v>0.4</c:v>
                </c:pt>
                <c:pt idx="32">
                  <c:v>0.8</c:v>
                </c:pt>
                <c:pt idx="33">
                  <c:v>0.6</c:v>
                </c:pt>
                <c:pt idx="34">
                  <c:v>0.2</c:v>
                </c:pt>
                <c:pt idx="35">
                  <c:v>0.8</c:v>
                </c:pt>
                <c:pt idx="36">
                  <c:v>0.2</c:v>
                </c:pt>
                <c:pt idx="37">
                  <c:v>0.4</c:v>
                </c:pt>
                <c:pt idx="38">
                  <c:v>0.0</c:v>
                </c:pt>
                <c:pt idx="39">
                  <c:v>0.4</c:v>
                </c:pt>
                <c:pt idx="40">
                  <c:v>1.0</c:v>
                </c:pt>
                <c:pt idx="41">
                  <c:v>1.0</c:v>
                </c:pt>
                <c:pt idx="42">
                  <c:v>0.25</c:v>
                </c:pt>
                <c:pt idx="43">
                  <c:v>0.75</c:v>
                </c:pt>
                <c:pt idx="44">
                  <c:v>0.5</c:v>
                </c:pt>
                <c:pt idx="45">
                  <c:v>1.0</c:v>
                </c:pt>
                <c:pt idx="46">
                  <c:v>0.5</c:v>
                </c:pt>
                <c:pt idx="47">
                  <c:v>0.5</c:v>
                </c:pt>
                <c:pt idx="48">
                  <c:v>1.0</c:v>
                </c:pt>
                <c:pt idx="49">
                  <c:v>0.75</c:v>
                </c:pt>
                <c:pt idx="50">
                  <c:v>0.75</c:v>
                </c:pt>
                <c:pt idx="51">
                  <c:v>0.75</c:v>
                </c:pt>
                <c:pt idx="52">
                  <c:v>0.5</c:v>
                </c:pt>
                <c:pt idx="53">
                  <c:v>0.25</c:v>
                </c:pt>
                <c:pt idx="54">
                  <c:v>0.5</c:v>
                </c:pt>
                <c:pt idx="55">
                  <c:v>0.75</c:v>
                </c:pt>
                <c:pt idx="56">
                  <c:v>1.0</c:v>
                </c:pt>
                <c:pt idx="57">
                  <c:v>0.0</c:v>
                </c:pt>
                <c:pt idx="58">
                  <c:v>1.0</c:v>
                </c:pt>
                <c:pt idx="59">
                  <c:v>0.75</c:v>
                </c:pt>
                <c:pt idx="60">
                  <c:v>1.0</c:v>
                </c:pt>
                <c:pt idx="61">
                  <c:v>0.25</c:v>
                </c:pt>
                <c:pt idx="62">
                  <c:v>0.25</c:v>
                </c:pt>
                <c:pt idx="63">
                  <c:v>0.75</c:v>
                </c:pt>
                <c:pt idx="64">
                  <c:v>0.0</c:v>
                </c:pt>
                <c:pt idx="65">
                  <c:v>0.75</c:v>
                </c:pt>
                <c:pt idx="66">
                  <c:v>0.5</c:v>
                </c:pt>
                <c:pt idx="67">
                  <c:v>0.25</c:v>
                </c:pt>
                <c:pt idx="68">
                  <c:v>1.0</c:v>
                </c:pt>
                <c:pt idx="69">
                  <c:v>0.5</c:v>
                </c:pt>
                <c:pt idx="70">
                  <c:v>1.0</c:v>
                </c:pt>
                <c:pt idx="71">
                  <c:v>0.25</c:v>
                </c:pt>
                <c:pt idx="72">
                  <c:v>0.5</c:v>
                </c:pt>
                <c:pt idx="73">
                  <c:v>0.5</c:v>
                </c:pt>
                <c:pt idx="74">
                  <c:v>0.25</c:v>
                </c:pt>
                <c:pt idx="75">
                  <c:v>0.5</c:v>
                </c:pt>
                <c:pt idx="76">
                  <c:v>0.25</c:v>
                </c:pt>
                <c:pt idx="77">
                  <c:v>0.25</c:v>
                </c:pt>
                <c:pt idx="78">
                  <c:v>0.25</c:v>
                </c:pt>
                <c:pt idx="79">
                  <c:v>0.0</c:v>
                </c:pt>
                <c:pt idx="80">
                  <c:v>0.0</c:v>
                </c:pt>
                <c:pt idx="81">
                  <c:v>0.25</c:v>
                </c:pt>
                <c:pt idx="82">
                  <c:v>0.25</c:v>
                </c:pt>
                <c:pt idx="83">
                  <c:v>0.25</c:v>
                </c:pt>
                <c:pt idx="84">
                  <c:v>0.25</c:v>
                </c:pt>
                <c:pt idx="85">
                  <c:v>0.25</c:v>
                </c:pt>
                <c:pt idx="86">
                  <c:v>0.25</c:v>
                </c:pt>
                <c:pt idx="87">
                  <c:v>0.25</c:v>
                </c:pt>
                <c:pt idx="88">
                  <c:v>0.25</c:v>
                </c:pt>
                <c:pt idx="89">
                  <c:v>0.25</c:v>
                </c:pt>
                <c:pt idx="90">
                  <c:v>0.25</c:v>
                </c:pt>
                <c:pt idx="91">
                  <c:v>0.25</c:v>
                </c:pt>
                <c:pt idx="92">
                  <c:v>0.5</c:v>
                </c:pt>
                <c:pt idx="93">
                  <c:v>0.25</c:v>
                </c:pt>
                <c:pt idx="94">
                  <c:v>0.25</c:v>
                </c:pt>
                <c:pt idx="95">
                  <c:v>0.25</c:v>
                </c:pt>
                <c:pt idx="96">
                  <c:v>0.0</c:v>
                </c:pt>
                <c:pt idx="97">
                  <c:v>0.5</c:v>
                </c:pt>
                <c:pt idx="98">
                  <c:v>0.0</c:v>
                </c:pt>
                <c:pt idx="99">
                  <c:v>0.0</c:v>
                </c:pt>
                <c:pt idx="100">
                  <c:v>0.0</c:v>
                </c:pt>
                <c:pt idx="101">
                  <c:v>1.0</c:v>
                </c:pt>
                <c:pt idx="102">
                  <c:v>0.2</c:v>
                </c:pt>
                <c:pt idx="103">
                  <c:v>0.4</c:v>
                </c:pt>
                <c:pt idx="104">
                  <c:v>0.4</c:v>
                </c:pt>
                <c:pt idx="105">
                  <c:v>0.6</c:v>
                </c:pt>
                <c:pt idx="106">
                  <c:v>0.6</c:v>
                </c:pt>
                <c:pt idx="107">
                  <c:v>0.6</c:v>
                </c:pt>
                <c:pt idx="108">
                  <c:v>1.0</c:v>
                </c:pt>
                <c:pt idx="109">
                  <c:v>0.8</c:v>
                </c:pt>
                <c:pt idx="110">
                  <c:v>1.0</c:v>
                </c:pt>
                <c:pt idx="111">
                  <c:v>0.4</c:v>
                </c:pt>
                <c:pt idx="112">
                  <c:v>1.0</c:v>
                </c:pt>
                <c:pt idx="113">
                  <c:v>0.4</c:v>
                </c:pt>
                <c:pt idx="114">
                  <c:v>1.0</c:v>
                </c:pt>
                <c:pt idx="115">
                  <c:v>0.2</c:v>
                </c:pt>
                <c:pt idx="116">
                  <c:v>1.0</c:v>
                </c:pt>
                <c:pt idx="117">
                  <c:v>0.8</c:v>
                </c:pt>
                <c:pt idx="118">
                  <c:v>1.0</c:v>
                </c:pt>
                <c:pt idx="119">
                  <c:v>0.6</c:v>
                </c:pt>
                <c:pt idx="120">
                  <c:v>0.4</c:v>
                </c:pt>
                <c:pt idx="121">
                  <c:v>0.8</c:v>
                </c:pt>
                <c:pt idx="122">
                  <c:v>1.0</c:v>
                </c:pt>
                <c:pt idx="123">
                  <c:v>1.0</c:v>
                </c:pt>
                <c:pt idx="124">
                  <c:v>0.8</c:v>
                </c:pt>
                <c:pt idx="125">
                  <c:v>0.0</c:v>
                </c:pt>
                <c:pt idx="126">
                  <c:v>0.6</c:v>
                </c:pt>
                <c:pt idx="127">
                  <c:v>0.2</c:v>
                </c:pt>
                <c:pt idx="128">
                  <c:v>1.0</c:v>
                </c:pt>
                <c:pt idx="129">
                  <c:v>1.0</c:v>
                </c:pt>
                <c:pt idx="130">
                  <c:v>0.8</c:v>
                </c:pt>
                <c:pt idx="131">
                  <c:v>1.0</c:v>
                </c:pt>
                <c:pt idx="132">
                  <c:v>0.2</c:v>
                </c:pt>
                <c:pt idx="133">
                  <c:v>0.8</c:v>
                </c:pt>
                <c:pt idx="134">
                  <c:v>0.4</c:v>
                </c:pt>
                <c:pt idx="135">
                  <c:v>0.6</c:v>
                </c:pt>
                <c:pt idx="136">
                  <c:v>1.0</c:v>
                </c:pt>
                <c:pt idx="137">
                  <c:v>0.8</c:v>
                </c:pt>
                <c:pt idx="138">
                  <c:v>0.8</c:v>
                </c:pt>
                <c:pt idx="139">
                  <c:v>0.6</c:v>
                </c:pt>
                <c:pt idx="140">
                  <c:v>0.6</c:v>
                </c:pt>
                <c:pt idx="141">
                  <c:v>0.6</c:v>
                </c:pt>
                <c:pt idx="142">
                  <c:v>0.8</c:v>
                </c:pt>
                <c:pt idx="143">
                  <c:v>0.6</c:v>
                </c:pt>
                <c:pt idx="144">
                  <c:v>0.8</c:v>
                </c:pt>
                <c:pt idx="145">
                  <c:v>0.2</c:v>
                </c:pt>
                <c:pt idx="146">
                  <c:v>0.6</c:v>
                </c:pt>
                <c:pt idx="147">
                  <c:v>0.8</c:v>
                </c:pt>
                <c:pt idx="148">
                  <c:v>0.8</c:v>
                </c:pt>
                <c:pt idx="149">
                  <c:v>0.6</c:v>
                </c:pt>
                <c:pt idx="150">
                  <c:v>0.4</c:v>
                </c:pt>
                <c:pt idx="151">
                  <c:v>0.4</c:v>
                </c:pt>
                <c:pt idx="152">
                  <c:v>1.0</c:v>
                </c:pt>
                <c:pt idx="153">
                  <c:v>0.4</c:v>
                </c:pt>
                <c:pt idx="154">
                  <c:v>0.4</c:v>
                </c:pt>
                <c:pt idx="155">
                  <c:v>0.4</c:v>
                </c:pt>
                <c:pt idx="156">
                  <c:v>0.6</c:v>
                </c:pt>
                <c:pt idx="157">
                  <c:v>0.6</c:v>
                </c:pt>
                <c:pt idx="158">
                  <c:v>0.2</c:v>
                </c:pt>
                <c:pt idx="159">
                  <c:v>0.6</c:v>
                </c:pt>
                <c:pt idx="160">
                  <c:v>0.0</c:v>
                </c:pt>
                <c:pt idx="161">
                  <c:v>0.2</c:v>
                </c:pt>
                <c:pt idx="162">
                  <c:v>0.4</c:v>
                </c:pt>
                <c:pt idx="163">
                  <c:v>0.4</c:v>
                </c:pt>
                <c:pt idx="164">
                  <c:v>0.4</c:v>
                </c:pt>
                <c:pt idx="165">
                  <c:v>0.4</c:v>
                </c:pt>
                <c:pt idx="166">
                  <c:v>0.75</c:v>
                </c:pt>
                <c:pt idx="167">
                  <c:v>1.0</c:v>
                </c:pt>
                <c:pt idx="168">
                  <c:v>0.4</c:v>
                </c:pt>
                <c:pt idx="169">
                  <c:v>0.4</c:v>
                </c:pt>
                <c:pt idx="170">
                  <c:v>0.2</c:v>
                </c:pt>
                <c:pt idx="171">
                  <c:v>0.4</c:v>
                </c:pt>
                <c:pt idx="172">
                  <c:v>0.4</c:v>
                </c:pt>
                <c:pt idx="173">
                  <c:v>0.8</c:v>
                </c:pt>
                <c:pt idx="174">
                  <c:v>0.4</c:v>
                </c:pt>
                <c:pt idx="175">
                  <c:v>1.0</c:v>
                </c:pt>
                <c:pt idx="176">
                  <c:v>0.6</c:v>
                </c:pt>
                <c:pt idx="177">
                  <c:v>0.8</c:v>
                </c:pt>
                <c:pt idx="178">
                  <c:v>1.0</c:v>
                </c:pt>
                <c:pt idx="179">
                  <c:v>0.4</c:v>
                </c:pt>
                <c:pt idx="180">
                  <c:v>0.2</c:v>
                </c:pt>
                <c:pt idx="181">
                  <c:v>0.6</c:v>
                </c:pt>
                <c:pt idx="182">
                  <c:v>0.6</c:v>
                </c:pt>
                <c:pt idx="183">
                  <c:v>1.0</c:v>
                </c:pt>
                <c:pt idx="184">
                  <c:v>1.0</c:v>
                </c:pt>
                <c:pt idx="185">
                  <c:v>0.8</c:v>
                </c:pt>
                <c:pt idx="186">
                  <c:v>0.0</c:v>
                </c:pt>
                <c:pt idx="187">
                  <c:v>0.4</c:v>
                </c:pt>
                <c:pt idx="188">
                  <c:v>0.8</c:v>
                </c:pt>
                <c:pt idx="189">
                  <c:v>0.6</c:v>
                </c:pt>
                <c:pt idx="190">
                  <c:v>0.2</c:v>
                </c:pt>
                <c:pt idx="191">
                  <c:v>0.4</c:v>
                </c:pt>
                <c:pt idx="192">
                  <c:v>1.0</c:v>
                </c:pt>
                <c:pt idx="193">
                  <c:v>0.8</c:v>
                </c:pt>
                <c:pt idx="194">
                  <c:v>0.8</c:v>
                </c:pt>
                <c:pt idx="195">
                  <c:v>1.0</c:v>
                </c:pt>
                <c:pt idx="196">
                  <c:v>0.6</c:v>
                </c:pt>
                <c:pt idx="197">
                  <c:v>0.5</c:v>
                </c:pt>
                <c:pt idx="198">
                  <c:v>0.6</c:v>
                </c:pt>
                <c:pt idx="199">
                  <c:v>0.6</c:v>
                </c:pt>
                <c:pt idx="200">
                  <c:v>0.6</c:v>
                </c:pt>
                <c:pt idx="201">
                  <c:v>0.8</c:v>
                </c:pt>
                <c:pt idx="202">
                  <c:v>0.6</c:v>
                </c:pt>
                <c:pt idx="203">
                  <c:v>0.6</c:v>
                </c:pt>
                <c:pt idx="204">
                  <c:v>0.5</c:v>
                </c:pt>
                <c:pt idx="205">
                  <c:v>0.6</c:v>
                </c:pt>
                <c:pt idx="206">
                  <c:v>0.4</c:v>
                </c:pt>
                <c:pt idx="207">
                  <c:v>1.0</c:v>
                </c:pt>
                <c:pt idx="208">
                  <c:v>0.0</c:v>
                </c:pt>
                <c:pt idx="209">
                  <c:v>0.75</c:v>
                </c:pt>
                <c:pt idx="210">
                  <c:v>0.8</c:v>
                </c:pt>
                <c:pt idx="211">
                  <c:v>0.8</c:v>
                </c:pt>
                <c:pt idx="212">
                  <c:v>0.5</c:v>
                </c:pt>
                <c:pt idx="213">
                  <c:v>0.6</c:v>
                </c:pt>
                <c:pt idx="214">
                  <c:v>0.6</c:v>
                </c:pt>
                <c:pt idx="215">
                  <c:v>0.6</c:v>
                </c:pt>
                <c:pt idx="216">
                  <c:v>0.8</c:v>
                </c:pt>
                <c:pt idx="217">
                  <c:v>1.0</c:v>
                </c:pt>
                <c:pt idx="218">
                  <c:v>0.8</c:v>
                </c:pt>
                <c:pt idx="219">
                  <c:v>1.0</c:v>
                </c:pt>
                <c:pt idx="220">
                  <c:v>0.6</c:v>
                </c:pt>
                <c:pt idx="221">
                  <c:v>0.8</c:v>
                </c:pt>
                <c:pt idx="222">
                  <c:v>0.4</c:v>
                </c:pt>
                <c:pt idx="223">
                  <c:v>0.4</c:v>
                </c:pt>
                <c:pt idx="224">
                  <c:v>1.0</c:v>
                </c:pt>
                <c:pt idx="225">
                  <c:v>0.4</c:v>
                </c:pt>
                <c:pt idx="226">
                  <c:v>0.4</c:v>
                </c:pt>
                <c:pt idx="227">
                  <c:v>0.6</c:v>
                </c:pt>
                <c:pt idx="228">
                  <c:v>0.6</c:v>
                </c:pt>
                <c:pt idx="229">
                  <c:v>0.75</c:v>
                </c:pt>
                <c:pt idx="230">
                  <c:v>0.8</c:v>
                </c:pt>
                <c:pt idx="231">
                  <c:v>0.8</c:v>
                </c:pt>
                <c:pt idx="232">
                  <c:v>0.2</c:v>
                </c:pt>
                <c:pt idx="233">
                  <c:v>1.0</c:v>
                </c:pt>
                <c:pt idx="234">
                  <c:v>0.4</c:v>
                </c:pt>
                <c:pt idx="235">
                  <c:v>0.4</c:v>
                </c:pt>
                <c:pt idx="236">
                  <c:v>0.6</c:v>
                </c:pt>
                <c:pt idx="237">
                  <c:v>0.8</c:v>
                </c:pt>
                <c:pt idx="238">
                  <c:v>0.8</c:v>
                </c:pt>
                <c:pt idx="239">
                  <c:v>1.0</c:v>
                </c:pt>
                <c:pt idx="240">
                  <c:v>0.5</c:v>
                </c:pt>
                <c:pt idx="241">
                  <c:v>0.0</c:v>
                </c:pt>
                <c:pt idx="242">
                  <c:v>0.2</c:v>
                </c:pt>
                <c:pt idx="243">
                  <c:v>0.8</c:v>
                </c:pt>
                <c:pt idx="244">
                  <c:v>0.2</c:v>
                </c:pt>
                <c:pt idx="245">
                  <c:v>0.4</c:v>
                </c:pt>
                <c:pt idx="246">
                  <c:v>0.2</c:v>
                </c:pt>
                <c:pt idx="247">
                  <c:v>0.2</c:v>
                </c:pt>
                <c:pt idx="248">
                  <c:v>0.4</c:v>
                </c:pt>
                <c:pt idx="249">
                  <c:v>0.0</c:v>
                </c:pt>
                <c:pt idx="250">
                  <c:v>0.4</c:v>
                </c:pt>
                <c:pt idx="251">
                  <c:v>0.6</c:v>
                </c:pt>
                <c:pt idx="252">
                  <c:v>0.2</c:v>
                </c:pt>
                <c:pt idx="253">
                  <c:v>0.25</c:v>
                </c:pt>
                <c:pt idx="254">
                  <c:v>0.4</c:v>
                </c:pt>
                <c:pt idx="255">
                  <c:v>0.4</c:v>
                </c:pt>
                <c:pt idx="256">
                  <c:v>0.6</c:v>
                </c:pt>
                <c:pt idx="257">
                  <c:v>0.8</c:v>
                </c:pt>
                <c:pt idx="258">
                  <c:v>0.2</c:v>
                </c:pt>
                <c:pt idx="259">
                  <c:v>0.2</c:v>
                </c:pt>
                <c:pt idx="260">
                  <c:v>0.2</c:v>
                </c:pt>
                <c:pt idx="261">
                  <c:v>0.4</c:v>
                </c:pt>
                <c:pt idx="262">
                  <c:v>0.0</c:v>
                </c:pt>
                <c:pt idx="263">
                  <c:v>0.4</c:v>
                </c:pt>
                <c:pt idx="264">
                  <c:v>0.4</c:v>
                </c:pt>
                <c:pt idx="265">
                  <c:v>0.8</c:v>
                </c:pt>
                <c:pt idx="266">
                  <c:v>0.8</c:v>
                </c:pt>
                <c:pt idx="267">
                  <c:v>0.2</c:v>
                </c:pt>
                <c:pt idx="268">
                  <c:v>0.8</c:v>
                </c:pt>
                <c:pt idx="269">
                  <c:v>0.8</c:v>
                </c:pt>
                <c:pt idx="270">
                  <c:v>0.2</c:v>
                </c:pt>
                <c:pt idx="271">
                  <c:v>0.2</c:v>
                </c:pt>
                <c:pt idx="272">
                  <c:v>0.4</c:v>
                </c:pt>
                <c:pt idx="273">
                  <c:v>0.4</c:v>
                </c:pt>
                <c:pt idx="274">
                  <c:v>0.2</c:v>
                </c:pt>
                <c:pt idx="275">
                  <c:v>0.8</c:v>
                </c:pt>
                <c:pt idx="276">
                  <c:v>0.4</c:v>
                </c:pt>
                <c:pt idx="277">
                  <c:v>0.25</c:v>
                </c:pt>
                <c:pt idx="278">
                  <c:v>0.4</c:v>
                </c:pt>
                <c:pt idx="279">
                  <c:v>0.6</c:v>
                </c:pt>
                <c:pt idx="280">
                  <c:v>0.4</c:v>
                </c:pt>
                <c:pt idx="281">
                  <c:v>0.5</c:v>
                </c:pt>
                <c:pt idx="282">
                  <c:v>1.0</c:v>
                </c:pt>
                <c:pt idx="283">
                  <c:v>1.0</c:v>
                </c:pt>
                <c:pt idx="284">
                  <c:v>0.8</c:v>
                </c:pt>
                <c:pt idx="285">
                  <c:v>0.8</c:v>
                </c:pt>
                <c:pt idx="286">
                  <c:v>0.2</c:v>
                </c:pt>
                <c:pt idx="287">
                  <c:v>0.6</c:v>
                </c:pt>
                <c:pt idx="288">
                  <c:v>0.6</c:v>
                </c:pt>
                <c:pt idx="289">
                  <c:v>0.6</c:v>
                </c:pt>
                <c:pt idx="290">
                  <c:v>0.8</c:v>
                </c:pt>
                <c:pt idx="291">
                  <c:v>0.8</c:v>
                </c:pt>
                <c:pt idx="292">
                  <c:v>0.6</c:v>
                </c:pt>
                <c:pt idx="293">
                  <c:v>0.75</c:v>
                </c:pt>
                <c:pt idx="294">
                  <c:v>0.6</c:v>
                </c:pt>
                <c:pt idx="295">
                  <c:v>0.4</c:v>
                </c:pt>
                <c:pt idx="296">
                  <c:v>0.4</c:v>
                </c:pt>
                <c:pt idx="297">
                  <c:v>0.4</c:v>
                </c:pt>
                <c:pt idx="298">
                  <c:v>0.8</c:v>
                </c:pt>
                <c:pt idx="299">
                  <c:v>0.4</c:v>
                </c:pt>
                <c:pt idx="300">
                  <c:v>0.0</c:v>
                </c:pt>
                <c:pt idx="301">
                  <c:v>0.8</c:v>
                </c:pt>
                <c:pt idx="302">
                  <c:v>0.6</c:v>
                </c:pt>
                <c:pt idx="303">
                  <c:v>0.6</c:v>
                </c:pt>
                <c:pt idx="304">
                  <c:v>0.6</c:v>
                </c:pt>
                <c:pt idx="305">
                  <c:v>0.6</c:v>
                </c:pt>
                <c:pt idx="306">
                  <c:v>0.8</c:v>
                </c:pt>
                <c:pt idx="307">
                  <c:v>0.6</c:v>
                </c:pt>
                <c:pt idx="308">
                  <c:v>0.4</c:v>
                </c:pt>
                <c:pt idx="309">
                  <c:v>0.4</c:v>
                </c:pt>
                <c:pt idx="310">
                  <c:v>0.6</c:v>
                </c:pt>
                <c:pt idx="311">
                  <c:v>0.2</c:v>
                </c:pt>
                <c:pt idx="312">
                  <c:v>0.4</c:v>
                </c:pt>
                <c:pt idx="313">
                  <c:v>0.2</c:v>
                </c:pt>
                <c:pt idx="314">
                  <c:v>0.4</c:v>
                </c:pt>
                <c:pt idx="315">
                  <c:v>0.6</c:v>
                </c:pt>
                <c:pt idx="316">
                  <c:v>0.4</c:v>
                </c:pt>
                <c:pt idx="317">
                  <c:v>0.4</c:v>
                </c:pt>
                <c:pt idx="318">
                  <c:v>0.6</c:v>
                </c:pt>
                <c:pt idx="319">
                  <c:v>0.4</c:v>
                </c:pt>
                <c:pt idx="320">
                  <c:v>0.6</c:v>
                </c:pt>
                <c:pt idx="321">
                  <c:v>0.8</c:v>
                </c:pt>
                <c:pt idx="322">
                  <c:v>0.0</c:v>
                </c:pt>
                <c:pt idx="323">
                  <c:v>0.4</c:v>
                </c:pt>
                <c:pt idx="324">
                  <c:v>0.4</c:v>
                </c:pt>
                <c:pt idx="325">
                  <c:v>0.4</c:v>
                </c:pt>
                <c:pt idx="326">
                  <c:v>0.4</c:v>
                </c:pt>
                <c:pt idx="327">
                  <c:v>0.2</c:v>
                </c:pt>
                <c:pt idx="328">
                  <c:v>0.6</c:v>
                </c:pt>
                <c:pt idx="329">
                  <c:v>0.4</c:v>
                </c:pt>
                <c:pt idx="330">
                  <c:v>0.4</c:v>
                </c:pt>
                <c:pt idx="331">
                  <c:v>0.333333333333333</c:v>
                </c:pt>
                <c:pt idx="332">
                  <c:v>0.6</c:v>
                </c:pt>
                <c:pt idx="333">
                  <c:v>0.6</c:v>
                </c:pt>
                <c:pt idx="334">
                  <c:v>0.25</c:v>
                </c:pt>
                <c:pt idx="335">
                  <c:v>0.6</c:v>
                </c:pt>
                <c:pt idx="336">
                  <c:v>0.6</c:v>
                </c:pt>
                <c:pt idx="337">
                  <c:v>0.2</c:v>
                </c:pt>
                <c:pt idx="338">
                  <c:v>0.0</c:v>
                </c:pt>
                <c:pt idx="339">
                  <c:v>0.2</c:v>
                </c:pt>
                <c:pt idx="340">
                  <c:v>0.0</c:v>
                </c:pt>
              </c:numCache>
            </c:numRef>
          </c:xVal>
          <c:yVal>
            <c:numRef>
              <c:f>[Compiled_Clean_Responses.xlsx]Sheet4!$G$2:$G$342</c:f>
              <c:numCache>
                <c:formatCode>General</c:formatCode>
                <c:ptCount val="341"/>
                <c:pt idx="0">
                  <c:v>1.0</c:v>
                </c:pt>
                <c:pt idx="1">
                  <c:v>1.0</c:v>
                </c:pt>
                <c:pt idx="2">
                  <c:v>1.25</c:v>
                </c:pt>
                <c:pt idx="3">
                  <c:v>1.25</c:v>
                </c:pt>
                <c:pt idx="4">
                  <c:v>1.25</c:v>
                </c:pt>
                <c:pt idx="5">
                  <c:v>1.25</c:v>
                </c:pt>
                <c:pt idx="6">
                  <c:v>1.5</c:v>
                </c:pt>
                <c:pt idx="7">
                  <c:v>1.5</c:v>
                </c:pt>
                <c:pt idx="8">
                  <c:v>1.75</c:v>
                </c:pt>
                <c:pt idx="9">
                  <c:v>1.75</c:v>
                </c:pt>
                <c:pt idx="10">
                  <c:v>1.75</c:v>
                </c:pt>
                <c:pt idx="11">
                  <c:v>1.75</c:v>
                </c:pt>
                <c:pt idx="12">
                  <c:v>1.75</c:v>
                </c:pt>
                <c:pt idx="13">
                  <c:v>1.75</c:v>
                </c:pt>
                <c:pt idx="14">
                  <c:v>1.75</c:v>
                </c:pt>
                <c:pt idx="15">
                  <c:v>1.75</c:v>
                </c:pt>
                <c:pt idx="16">
                  <c:v>2.0</c:v>
                </c:pt>
                <c:pt idx="17">
                  <c:v>2.0</c:v>
                </c:pt>
                <c:pt idx="18">
                  <c:v>2.0</c:v>
                </c:pt>
                <c:pt idx="19">
                  <c:v>2.0</c:v>
                </c:pt>
                <c:pt idx="20">
                  <c:v>2.25</c:v>
                </c:pt>
                <c:pt idx="21">
                  <c:v>2.25</c:v>
                </c:pt>
                <c:pt idx="22">
                  <c:v>2.25</c:v>
                </c:pt>
                <c:pt idx="23">
                  <c:v>2.25</c:v>
                </c:pt>
                <c:pt idx="24">
                  <c:v>2.25</c:v>
                </c:pt>
                <c:pt idx="25">
                  <c:v>2.5</c:v>
                </c:pt>
                <c:pt idx="26">
                  <c:v>2.5</c:v>
                </c:pt>
                <c:pt idx="27">
                  <c:v>2.75</c:v>
                </c:pt>
                <c:pt idx="28">
                  <c:v>2.75</c:v>
                </c:pt>
                <c:pt idx="29">
                  <c:v>2.75</c:v>
                </c:pt>
                <c:pt idx="30">
                  <c:v>3.0</c:v>
                </c:pt>
                <c:pt idx="31">
                  <c:v>3.0</c:v>
                </c:pt>
                <c:pt idx="32">
                  <c:v>3.0</c:v>
                </c:pt>
                <c:pt idx="33">
                  <c:v>3.0</c:v>
                </c:pt>
                <c:pt idx="34">
                  <c:v>3.0</c:v>
                </c:pt>
                <c:pt idx="35">
                  <c:v>3.0</c:v>
                </c:pt>
                <c:pt idx="36">
                  <c:v>3.25</c:v>
                </c:pt>
                <c:pt idx="37">
                  <c:v>3.25</c:v>
                </c:pt>
                <c:pt idx="38">
                  <c:v>3.5</c:v>
                </c:pt>
                <c:pt idx="39">
                  <c:v>4.5</c:v>
                </c:pt>
                <c:pt idx="40">
                  <c:v>1.0</c:v>
                </c:pt>
                <c:pt idx="41">
                  <c:v>1.0</c:v>
                </c:pt>
                <c:pt idx="42">
                  <c:v>1.0</c:v>
                </c:pt>
                <c:pt idx="43">
                  <c:v>1.5</c:v>
                </c:pt>
                <c:pt idx="44">
                  <c:v>1.75</c:v>
                </c:pt>
                <c:pt idx="45">
                  <c:v>1.75</c:v>
                </c:pt>
                <c:pt idx="46">
                  <c:v>2.0</c:v>
                </c:pt>
                <c:pt idx="47">
                  <c:v>2.0</c:v>
                </c:pt>
                <c:pt idx="48">
                  <c:v>2.0</c:v>
                </c:pt>
                <c:pt idx="49">
                  <c:v>2.5</c:v>
                </c:pt>
                <c:pt idx="50">
                  <c:v>2.75</c:v>
                </c:pt>
                <c:pt idx="51">
                  <c:v>2.75</c:v>
                </c:pt>
                <c:pt idx="52">
                  <c:v>2.75</c:v>
                </c:pt>
                <c:pt idx="53">
                  <c:v>2.75</c:v>
                </c:pt>
                <c:pt idx="54">
                  <c:v>3.0</c:v>
                </c:pt>
                <c:pt idx="55">
                  <c:v>3.0</c:v>
                </c:pt>
                <c:pt idx="56">
                  <c:v>3.0</c:v>
                </c:pt>
                <c:pt idx="57">
                  <c:v>3.0</c:v>
                </c:pt>
                <c:pt idx="58">
                  <c:v>3.125</c:v>
                </c:pt>
                <c:pt idx="59">
                  <c:v>3.25</c:v>
                </c:pt>
                <c:pt idx="60">
                  <c:v>3.25</c:v>
                </c:pt>
                <c:pt idx="61">
                  <c:v>3.25</c:v>
                </c:pt>
                <c:pt idx="62">
                  <c:v>3.5</c:v>
                </c:pt>
                <c:pt idx="63">
                  <c:v>3.5</c:v>
                </c:pt>
                <c:pt idx="64">
                  <c:v>3.75</c:v>
                </c:pt>
                <c:pt idx="65">
                  <c:v>3.75</c:v>
                </c:pt>
                <c:pt idx="66">
                  <c:v>3.75</c:v>
                </c:pt>
                <c:pt idx="67">
                  <c:v>3.75</c:v>
                </c:pt>
                <c:pt idx="68">
                  <c:v>4.0</c:v>
                </c:pt>
                <c:pt idx="69">
                  <c:v>4.0</c:v>
                </c:pt>
                <c:pt idx="70">
                  <c:v>4.0</c:v>
                </c:pt>
                <c:pt idx="71">
                  <c:v>4.25</c:v>
                </c:pt>
                <c:pt idx="72">
                  <c:v>1.25</c:v>
                </c:pt>
                <c:pt idx="73">
                  <c:v>2.25</c:v>
                </c:pt>
                <c:pt idx="74">
                  <c:v>2.25</c:v>
                </c:pt>
                <c:pt idx="75">
                  <c:v>3.0</c:v>
                </c:pt>
                <c:pt idx="76">
                  <c:v>3.0</c:v>
                </c:pt>
                <c:pt idx="77">
                  <c:v>3.25</c:v>
                </c:pt>
                <c:pt idx="78">
                  <c:v>3.25</c:v>
                </c:pt>
                <c:pt idx="79">
                  <c:v>3.25</c:v>
                </c:pt>
                <c:pt idx="80">
                  <c:v>3.25</c:v>
                </c:pt>
                <c:pt idx="81">
                  <c:v>3.25</c:v>
                </c:pt>
                <c:pt idx="82">
                  <c:v>3.5</c:v>
                </c:pt>
                <c:pt idx="83">
                  <c:v>3.5</c:v>
                </c:pt>
                <c:pt idx="84">
                  <c:v>3.5</c:v>
                </c:pt>
                <c:pt idx="85">
                  <c:v>3.75</c:v>
                </c:pt>
                <c:pt idx="86">
                  <c:v>3.75</c:v>
                </c:pt>
                <c:pt idx="87">
                  <c:v>3.75</c:v>
                </c:pt>
                <c:pt idx="88">
                  <c:v>3.75</c:v>
                </c:pt>
                <c:pt idx="89">
                  <c:v>4.0</c:v>
                </c:pt>
                <c:pt idx="90">
                  <c:v>4.0</c:v>
                </c:pt>
                <c:pt idx="91">
                  <c:v>4.0</c:v>
                </c:pt>
                <c:pt idx="92">
                  <c:v>4.0</c:v>
                </c:pt>
                <c:pt idx="93">
                  <c:v>4.25</c:v>
                </c:pt>
                <c:pt idx="94">
                  <c:v>4.25</c:v>
                </c:pt>
                <c:pt idx="95">
                  <c:v>4.5</c:v>
                </c:pt>
                <c:pt idx="96">
                  <c:v>4.5</c:v>
                </c:pt>
                <c:pt idx="97">
                  <c:v>4.5</c:v>
                </c:pt>
                <c:pt idx="98">
                  <c:v>4.75</c:v>
                </c:pt>
                <c:pt idx="99">
                  <c:v>5.0</c:v>
                </c:pt>
                <c:pt idx="100">
                  <c:v>5.25</c:v>
                </c:pt>
                <c:pt idx="101">
                  <c:v>1.0</c:v>
                </c:pt>
                <c:pt idx="102">
                  <c:v>1.0</c:v>
                </c:pt>
                <c:pt idx="103">
                  <c:v>1.0</c:v>
                </c:pt>
                <c:pt idx="104">
                  <c:v>1.0</c:v>
                </c:pt>
                <c:pt idx="105">
                  <c:v>1.0</c:v>
                </c:pt>
                <c:pt idx="106">
                  <c:v>1.0</c:v>
                </c:pt>
                <c:pt idx="107">
                  <c:v>1.0</c:v>
                </c:pt>
                <c:pt idx="108">
                  <c:v>1.0</c:v>
                </c:pt>
                <c:pt idx="109">
                  <c:v>1.0</c:v>
                </c:pt>
                <c:pt idx="110">
                  <c:v>1.0</c:v>
                </c:pt>
                <c:pt idx="111">
                  <c:v>1.25</c:v>
                </c:pt>
                <c:pt idx="112">
                  <c:v>1.25</c:v>
                </c:pt>
                <c:pt idx="113">
                  <c:v>1.25</c:v>
                </c:pt>
                <c:pt idx="114">
                  <c:v>1.5</c:v>
                </c:pt>
                <c:pt idx="115">
                  <c:v>1.5</c:v>
                </c:pt>
                <c:pt idx="116">
                  <c:v>1.5</c:v>
                </c:pt>
                <c:pt idx="117">
                  <c:v>1.5</c:v>
                </c:pt>
                <c:pt idx="118">
                  <c:v>1.5</c:v>
                </c:pt>
                <c:pt idx="119">
                  <c:v>1.75</c:v>
                </c:pt>
                <c:pt idx="120">
                  <c:v>1.75</c:v>
                </c:pt>
                <c:pt idx="121">
                  <c:v>1.75</c:v>
                </c:pt>
                <c:pt idx="122">
                  <c:v>1.75</c:v>
                </c:pt>
                <c:pt idx="123">
                  <c:v>1.75</c:v>
                </c:pt>
                <c:pt idx="124">
                  <c:v>1.75</c:v>
                </c:pt>
                <c:pt idx="125">
                  <c:v>1.75</c:v>
                </c:pt>
                <c:pt idx="126">
                  <c:v>2.0</c:v>
                </c:pt>
                <c:pt idx="127">
                  <c:v>2.0</c:v>
                </c:pt>
                <c:pt idx="128">
                  <c:v>2.0</c:v>
                </c:pt>
                <c:pt idx="129">
                  <c:v>2.0</c:v>
                </c:pt>
                <c:pt idx="130">
                  <c:v>2.0</c:v>
                </c:pt>
                <c:pt idx="131">
                  <c:v>2.25</c:v>
                </c:pt>
                <c:pt idx="132">
                  <c:v>2.25</c:v>
                </c:pt>
                <c:pt idx="133">
                  <c:v>2.25</c:v>
                </c:pt>
                <c:pt idx="134">
                  <c:v>2.5</c:v>
                </c:pt>
                <c:pt idx="135">
                  <c:v>2.5</c:v>
                </c:pt>
                <c:pt idx="136">
                  <c:v>2.5</c:v>
                </c:pt>
                <c:pt idx="137">
                  <c:v>2.5</c:v>
                </c:pt>
                <c:pt idx="138">
                  <c:v>2.5</c:v>
                </c:pt>
                <c:pt idx="139">
                  <c:v>2.75</c:v>
                </c:pt>
                <c:pt idx="140">
                  <c:v>2.75</c:v>
                </c:pt>
                <c:pt idx="141">
                  <c:v>2.75</c:v>
                </c:pt>
                <c:pt idx="142">
                  <c:v>2.75</c:v>
                </c:pt>
                <c:pt idx="143">
                  <c:v>3.0</c:v>
                </c:pt>
                <c:pt idx="144">
                  <c:v>3.0</c:v>
                </c:pt>
                <c:pt idx="145">
                  <c:v>3.0</c:v>
                </c:pt>
                <c:pt idx="146">
                  <c:v>3.0</c:v>
                </c:pt>
                <c:pt idx="147">
                  <c:v>3.0</c:v>
                </c:pt>
                <c:pt idx="148">
                  <c:v>3.0</c:v>
                </c:pt>
                <c:pt idx="149">
                  <c:v>3.25</c:v>
                </c:pt>
                <c:pt idx="150">
                  <c:v>3.25</c:v>
                </c:pt>
                <c:pt idx="151">
                  <c:v>3.25</c:v>
                </c:pt>
                <c:pt idx="152">
                  <c:v>3.5</c:v>
                </c:pt>
                <c:pt idx="153">
                  <c:v>3.5</c:v>
                </c:pt>
                <c:pt idx="154">
                  <c:v>3.5</c:v>
                </c:pt>
                <c:pt idx="155">
                  <c:v>3.75</c:v>
                </c:pt>
                <c:pt idx="156">
                  <c:v>3.75</c:v>
                </c:pt>
                <c:pt idx="157">
                  <c:v>4.0</c:v>
                </c:pt>
                <c:pt idx="158">
                  <c:v>4.75</c:v>
                </c:pt>
                <c:pt idx="159">
                  <c:v>4.75</c:v>
                </c:pt>
                <c:pt idx="160">
                  <c:v>5.0</c:v>
                </c:pt>
                <c:pt idx="161">
                  <c:v>5.0</c:v>
                </c:pt>
                <c:pt idx="162">
                  <c:v>5.5</c:v>
                </c:pt>
                <c:pt idx="163">
                  <c:v>1.0</c:v>
                </c:pt>
                <c:pt idx="164">
                  <c:v>1.0</c:v>
                </c:pt>
                <c:pt idx="165">
                  <c:v>1.0</c:v>
                </c:pt>
                <c:pt idx="166">
                  <c:v>1.0</c:v>
                </c:pt>
                <c:pt idx="167">
                  <c:v>1.0</c:v>
                </c:pt>
                <c:pt idx="168">
                  <c:v>1.0</c:v>
                </c:pt>
                <c:pt idx="169">
                  <c:v>1.0</c:v>
                </c:pt>
                <c:pt idx="170">
                  <c:v>1.0</c:v>
                </c:pt>
                <c:pt idx="171">
                  <c:v>1.0</c:v>
                </c:pt>
                <c:pt idx="172">
                  <c:v>1.0</c:v>
                </c:pt>
                <c:pt idx="173">
                  <c:v>1.0</c:v>
                </c:pt>
                <c:pt idx="174">
                  <c:v>1.0</c:v>
                </c:pt>
                <c:pt idx="175">
                  <c:v>1.0</c:v>
                </c:pt>
                <c:pt idx="176">
                  <c:v>1.0</c:v>
                </c:pt>
                <c:pt idx="177">
                  <c:v>1.0</c:v>
                </c:pt>
                <c:pt idx="178">
                  <c:v>1.0</c:v>
                </c:pt>
                <c:pt idx="179">
                  <c:v>1.0</c:v>
                </c:pt>
                <c:pt idx="180">
                  <c:v>1.0</c:v>
                </c:pt>
                <c:pt idx="181">
                  <c:v>1.0</c:v>
                </c:pt>
                <c:pt idx="182">
                  <c:v>1.0</c:v>
                </c:pt>
                <c:pt idx="183">
                  <c:v>1.0</c:v>
                </c:pt>
                <c:pt idx="184">
                  <c:v>1.0</c:v>
                </c:pt>
                <c:pt idx="185">
                  <c:v>1.0</c:v>
                </c:pt>
                <c:pt idx="186">
                  <c:v>1.0</c:v>
                </c:pt>
                <c:pt idx="187">
                  <c:v>1.0</c:v>
                </c:pt>
                <c:pt idx="188">
                  <c:v>1.0</c:v>
                </c:pt>
                <c:pt idx="189">
                  <c:v>1.0</c:v>
                </c:pt>
                <c:pt idx="190">
                  <c:v>1.0</c:v>
                </c:pt>
                <c:pt idx="191">
                  <c:v>1.0</c:v>
                </c:pt>
                <c:pt idx="192">
                  <c:v>1.0</c:v>
                </c:pt>
                <c:pt idx="193">
                  <c:v>1.25</c:v>
                </c:pt>
                <c:pt idx="194">
                  <c:v>1.25</c:v>
                </c:pt>
                <c:pt idx="195">
                  <c:v>1.25</c:v>
                </c:pt>
                <c:pt idx="196">
                  <c:v>1.25</c:v>
                </c:pt>
                <c:pt idx="197">
                  <c:v>1.25</c:v>
                </c:pt>
                <c:pt idx="198">
                  <c:v>1.25</c:v>
                </c:pt>
                <c:pt idx="199">
                  <c:v>1.25</c:v>
                </c:pt>
                <c:pt idx="200">
                  <c:v>1.25</c:v>
                </c:pt>
                <c:pt idx="201">
                  <c:v>1.25</c:v>
                </c:pt>
                <c:pt idx="202">
                  <c:v>1.25</c:v>
                </c:pt>
                <c:pt idx="203">
                  <c:v>1.25</c:v>
                </c:pt>
                <c:pt idx="204">
                  <c:v>1.25</c:v>
                </c:pt>
                <c:pt idx="205">
                  <c:v>1.25</c:v>
                </c:pt>
                <c:pt idx="206">
                  <c:v>1.5</c:v>
                </c:pt>
                <c:pt idx="207">
                  <c:v>1.5</c:v>
                </c:pt>
                <c:pt idx="208">
                  <c:v>1.5</c:v>
                </c:pt>
                <c:pt idx="209">
                  <c:v>1.5</c:v>
                </c:pt>
                <c:pt idx="210">
                  <c:v>1.5</c:v>
                </c:pt>
                <c:pt idx="211">
                  <c:v>1.5</c:v>
                </c:pt>
                <c:pt idx="212">
                  <c:v>1.5</c:v>
                </c:pt>
                <c:pt idx="213">
                  <c:v>1.5</c:v>
                </c:pt>
                <c:pt idx="214">
                  <c:v>1.5</c:v>
                </c:pt>
                <c:pt idx="215">
                  <c:v>1.5</c:v>
                </c:pt>
                <c:pt idx="216">
                  <c:v>1.5</c:v>
                </c:pt>
                <c:pt idx="217">
                  <c:v>1.5</c:v>
                </c:pt>
                <c:pt idx="218">
                  <c:v>1.75</c:v>
                </c:pt>
                <c:pt idx="219">
                  <c:v>1.75</c:v>
                </c:pt>
                <c:pt idx="220">
                  <c:v>1.75</c:v>
                </c:pt>
                <c:pt idx="221">
                  <c:v>1.75</c:v>
                </c:pt>
                <c:pt idx="222">
                  <c:v>1.75</c:v>
                </c:pt>
                <c:pt idx="223">
                  <c:v>1.75</c:v>
                </c:pt>
                <c:pt idx="224">
                  <c:v>1.75</c:v>
                </c:pt>
                <c:pt idx="225">
                  <c:v>1.75</c:v>
                </c:pt>
                <c:pt idx="226">
                  <c:v>1.75</c:v>
                </c:pt>
                <c:pt idx="227">
                  <c:v>1.75</c:v>
                </c:pt>
                <c:pt idx="228">
                  <c:v>1.75</c:v>
                </c:pt>
                <c:pt idx="229">
                  <c:v>1.75</c:v>
                </c:pt>
                <c:pt idx="230">
                  <c:v>1.75</c:v>
                </c:pt>
                <c:pt idx="231">
                  <c:v>1.75</c:v>
                </c:pt>
                <c:pt idx="232">
                  <c:v>1.75</c:v>
                </c:pt>
                <c:pt idx="233">
                  <c:v>1.75</c:v>
                </c:pt>
                <c:pt idx="234">
                  <c:v>2.0</c:v>
                </c:pt>
                <c:pt idx="235">
                  <c:v>2.0</c:v>
                </c:pt>
                <c:pt idx="236">
                  <c:v>2.0</c:v>
                </c:pt>
                <c:pt idx="237">
                  <c:v>2.0</c:v>
                </c:pt>
                <c:pt idx="238">
                  <c:v>2.0</c:v>
                </c:pt>
                <c:pt idx="239">
                  <c:v>2.0</c:v>
                </c:pt>
                <c:pt idx="240">
                  <c:v>2.0</c:v>
                </c:pt>
                <c:pt idx="241">
                  <c:v>2.0</c:v>
                </c:pt>
                <c:pt idx="242">
                  <c:v>2.0</c:v>
                </c:pt>
                <c:pt idx="243">
                  <c:v>2.0</c:v>
                </c:pt>
                <c:pt idx="244">
                  <c:v>2.0</c:v>
                </c:pt>
                <c:pt idx="245">
                  <c:v>2.0</c:v>
                </c:pt>
                <c:pt idx="246">
                  <c:v>2.0</c:v>
                </c:pt>
                <c:pt idx="247">
                  <c:v>2.0</c:v>
                </c:pt>
                <c:pt idx="248">
                  <c:v>2.0</c:v>
                </c:pt>
                <c:pt idx="249">
                  <c:v>2.0</c:v>
                </c:pt>
                <c:pt idx="250">
                  <c:v>2.0</c:v>
                </c:pt>
                <c:pt idx="251">
                  <c:v>2.0</c:v>
                </c:pt>
                <c:pt idx="252">
                  <c:v>2.0</c:v>
                </c:pt>
                <c:pt idx="253">
                  <c:v>2.0</c:v>
                </c:pt>
                <c:pt idx="254">
                  <c:v>2.0</c:v>
                </c:pt>
                <c:pt idx="255">
                  <c:v>2.0</c:v>
                </c:pt>
                <c:pt idx="256">
                  <c:v>2.0</c:v>
                </c:pt>
                <c:pt idx="257">
                  <c:v>2.0</c:v>
                </c:pt>
                <c:pt idx="258">
                  <c:v>2.0</c:v>
                </c:pt>
                <c:pt idx="259">
                  <c:v>2.0</c:v>
                </c:pt>
                <c:pt idx="260">
                  <c:v>2.0</c:v>
                </c:pt>
                <c:pt idx="261">
                  <c:v>2.0</c:v>
                </c:pt>
                <c:pt idx="262">
                  <c:v>2.0</c:v>
                </c:pt>
                <c:pt idx="263">
                  <c:v>2.0</c:v>
                </c:pt>
                <c:pt idx="264">
                  <c:v>2.0</c:v>
                </c:pt>
                <c:pt idx="265">
                  <c:v>2.0</c:v>
                </c:pt>
                <c:pt idx="266">
                  <c:v>2.0</c:v>
                </c:pt>
                <c:pt idx="267">
                  <c:v>2.125</c:v>
                </c:pt>
                <c:pt idx="268">
                  <c:v>2.125</c:v>
                </c:pt>
                <c:pt idx="269">
                  <c:v>2.25</c:v>
                </c:pt>
                <c:pt idx="270">
                  <c:v>2.25</c:v>
                </c:pt>
                <c:pt idx="271">
                  <c:v>2.25</c:v>
                </c:pt>
                <c:pt idx="272">
                  <c:v>2.25</c:v>
                </c:pt>
                <c:pt idx="273">
                  <c:v>2.25</c:v>
                </c:pt>
                <c:pt idx="274">
                  <c:v>2.25</c:v>
                </c:pt>
                <c:pt idx="275">
                  <c:v>2.25</c:v>
                </c:pt>
                <c:pt idx="276">
                  <c:v>2.25</c:v>
                </c:pt>
                <c:pt idx="277">
                  <c:v>2.25</c:v>
                </c:pt>
                <c:pt idx="278">
                  <c:v>2.25</c:v>
                </c:pt>
                <c:pt idx="279">
                  <c:v>2.25</c:v>
                </c:pt>
                <c:pt idx="280">
                  <c:v>2.25</c:v>
                </c:pt>
                <c:pt idx="281">
                  <c:v>2.25</c:v>
                </c:pt>
                <c:pt idx="282">
                  <c:v>2.25</c:v>
                </c:pt>
                <c:pt idx="283">
                  <c:v>2.25</c:v>
                </c:pt>
                <c:pt idx="284">
                  <c:v>2.25</c:v>
                </c:pt>
                <c:pt idx="285">
                  <c:v>2.25</c:v>
                </c:pt>
                <c:pt idx="286">
                  <c:v>2.25</c:v>
                </c:pt>
                <c:pt idx="287">
                  <c:v>2.5</c:v>
                </c:pt>
                <c:pt idx="288">
                  <c:v>2.5</c:v>
                </c:pt>
                <c:pt idx="289">
                  <c:v>2.5</c:v>
                </c:pt>
                <c:pt idx="290">
                  <c:v>2.5</c:v>
                </c:pt>
                <c:pt idx="291">
                  <c:v>2.5</c:v>
                </c:pt>
                <c:pt idx="292">
                  <c:v>2.5</c:v>
                </c:pt>
                <c:pt idx="293">
                  <c:v>2.5</c:v>
                </c:pt>
                <c:pt idx="294">
                  <c:v>2.5</c:v>
                </c:pt>
                <c:pt idx="295">
                  <c:v>2.5</c:v>
                </c:pt>
                <c:pt idx="296">
                  <c:v>2.5</c:v>
                </c:pt>
                <c:pt idx="297">
                  <c:v>2.5</c:v>
                </c:pt>
                <c:pt idx="298">
                  <c:v>2.5</c:v>
                </c:pt>
                <c:pt idx="299">
                  <c:v>2.75</c:v>
                </c:pt>
                <c:pt idx="300">
                  <c:v>2.75</c:v>
                </c:pt>
                <c:pt idx="301">
                  <c:v>2.75</c:v>
                </c:pt>
                <c:pt idx="302">
                  <c:v>2.75</c:v>
                </c:pt>
                <c:pt idx="303">
                  <c:v>2.75</c:v>
                </c:pt>
                <c:pt idx="304">
                  <c:v>2.75</c:v>
                </c:pt>
                <c:pt idx="305">
                  <c:v>2.75</c:v>
                </c:pt>
                <c:pt idx="306">
                  <c:v>2.75</c:v>
                </c:pt>
                <c:pt idx="307">
                  <c:v>2.75</c:v>
                </c:pt>
                <c:pt idx="308">
                  <c:v>2.75</c:v>
                </c:pt>
                <c:pt idx="309">
                  <c:v>2.75</c:v>
                </c:pt>
                <c:pt idx="310">
                  <c:v>2.75</c:v>
                </c:pt>
                <c:pt idx="311">
                  <c:v>2.75</c:v>
                </c:pt>
                <c:pt idx="312">
                  <c:v>2.75</c:v>
                </c:pt>
                <c:pt idx="313">
                  <c:v>3.0</c:v>
                </c:pt>
                <c:pt idx="314">
                  <c:v>3.0</c:v>
                </c:pt>
                <c:pt idx="315">
                  <c:v>3.0</c:v>
                </c:pt>
                <c:pt idx="316">
                  <c:v>3.25</c:v>
                </c:pt>
                <c:pt idx="317">
                  <c:v>3.25</c:v>
                </c:pt>
                <c:pt idx="318">
                  <c:v>3.25</c:v>
                </c:pt>
                <c:pt idx="319">
                  <c:v>3.25</c:v>
                </c:pt>
                <c:pt idx="320">
                  <c:v>3.25</c:v>
                </c:pt>
                <c:pt idx="321">
                  <c:v>3.25</c:v>
                </c:pt>
                <c:pt idx="322">
                  <c:v>3.25</c:v>
                </c:pt>
                <c:pt idx="323">
                  <c:v>3.25</c:v>
                </c:pt>
                <c:pt idx="324">
                  <c:v>3.25</c:v>
                </c:pt>
                <c:pt idx="325">
                  <c:v>3.5</c:v>
                </c:pt>
                <c:pt idx="326">
                  <c:v>3.5</c:v>
                </c:pt>
                <c:pt idx="327">
                  <c:v>3.5</c:v>
                </c:pt>
                <c:pt idx="328">
                  <c:v>3.5</c:v>
                </c:pt>
                <c:pt idx="329">
                  <c:v>3.75</c:v>
                </c:pt>
                <c:pt idx="330">
                  <c:v>3.75</c:v>
                </c:pt>
                <c:pt idx="331">
                  <c:v>3.75</c:v>
                </c:pt>
                <c:pt idx="332">
                  <c:v>3.75</c:v>
                </c:pt>
                <c:pt idx="333">
                  <c:v>3.75</c:v>
                </c:pt>
                <c:pt idx="334">
                  <c:v>3.75</c:v>
                </c:pt>
                <c:pt idx="335">
                  <c:v>4.0</c:v>
                </c:pt>
                <c:pt idx="336">
                  <c:v>4.0</c:v>
                </c:pt>
                <c:pt idx="337">
                  <c:v>4.0</c:v>
                </c:pt>
                <c:pt idx="338">
                  <c:v>4.25</c:v>
                </c:pt>
                <c:pt idx="339">
                  <c:v>4.5</c:v>
                </c:pt>
                <c:pt idx="340">
                  <c:v>4.5</c:v>
                </c:pt>
              </c:numCache>
            </c:numRef>
          </c:y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873667464"/>
        <c:axId val="1866602904"/>
      </c:scatterChart>
      <c:valAx>
        <c:axId val="1873667464"/>
        <c:scaling>
          <c:orientation val="minMax"/>
          <c:max val="1.0"/>
        </c:scaling>
        <c:delete val="0"/>
        <c:axPos val="b"/>
        <c:title>
          <c:tx>
            <c:rich>
              <a:bodyPr/>
              <a:lstStyle/>
              <a:p>
                <a:pPr>
                  <a:defRPr/>
                </a:pPr>
                <a:r>
                  <a:rPr lang="en-US"/>
                  <a:t>Beliefs Score</a:t>
                </a:r>
              </a:p>
            </c:rich>
          </c:tx>
          <c:layout/>
          <c:overlay val="0"/>
        </c:title>
        <c:numFmt formatCode="General" sourceLinked="1"/>
        <c:majorTickMark val="out"/>
        <c:minorTickMark val="none"/>
        <c:tickLblPos val="nextTo"/>
        <c:crossAx val="1866602904"/>
        <c:crosses val="autoZero"/>
        <c:crossBetween val="midCat"/>
      </c:valAx>
      <c:valAx>
        <c:axId val="1866602904"/>
        <c:scaling>
          <c:orientation val="minMax"/>
        </c:scaling>
        <c:delete val="0"/>
        <c:axPos val="l"/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en-US"/>
                  <a:t>Impossibility Score</a:t>
                </a:r>
              </a:p>
            </c:rich>
          </c:tx>
          <c:layout/>
          <c:overlay val="0"/>
        </c:title>
        <c:numFmt formatCode="General" sourceLinked="1"/>
        <c:majorTickMark val="out"/>
        <c:minorTickMark val="none"/>
        <c:tickLblPos val="nextTo"/>
        <c:crossAx val="1873667464"/>
        <c:crosses val="autoZero"/>
        <c:crossBetween val="midCat"/>
      </c:valAx>
    </c:plotArea>
    <c:plotVisOnly val="1"/>
    <c:dispBlanksAs val="gap"/>
    <c:showDLblsOverMax val="0"/>
  </c:chart>
  <c:txPr>
    <a:bodyPr/>
    <a:lstStyle/>
    <a:p>
      <a:pPr>
        <a:defRPr sz="1600">
          <a:latin typeface="Arial"/>
          <a:cs typeface="Arial"/>
        </a:defRPr>
      </a:pPr>
      <a:endParaRPr lang="en-US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9BC500"/>
            </a:solidFill>
            <a:ln>
              <a:solidFill>
                <a:schemeClr val="tx1"/>
              </a:solidFill>
            </a:ln>
          </c:spPr>
          <c:invertIfNegative val="0"/>
          <c:dPt>
            <c:idx val="0"/>
            <c:invertIfNegative val="0"/>
            <c:bubble3D val="0"/>
            <c:spPr>
              <a:solidFill>
                <a:srgbClr val="FEB300"/>
              </a:solidFill>
              <a:ln>
                <a:solidFill>
                  <a:schemeClr val="tx1"/>
                </a:solidFill>
              </a:ln>
            </c:spPr>
          </c:dPt>
          <c:dPt>
            <c:idx val="1"/>
            <c:invertIfNegative val="0"/>
            <c:bubble3D val="0"/>
            <c:spPr>
              <a:solidFill>
                <a:srgbClr val="C0504D"/>
              </a:solidFill>
              <a:ln>
                <a:solidFill>
                  <a:schemeClr val="tx1"/>
                </a:solidFill>
              </a:ln>
            </c:spPr>
          </c:dPt>
          <c:cat>
            <c:strRef>
              <c:f>Sheet1!$A$2:$A$3</c:f>
              <c:strCache>
                <c:ptCount val="2"/>
                <c:pt idx="0">
                  <c:v>Massed</c:v>
                </c:pt>
                <c:pt idx="1">
                  <c:v>Spaced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0.8</c:v>
                </c:pt>
                <c:pt idx="1">
                  <c:v>0.7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120729528"/>
        <c:axId val="1875563448"/>
      </c:barChart>
      <c:catAx>
        <c:axId val="2120729528"/>
        <c:scaling>
          <c:orientation val="minMax"/>
        </c:scaling>
        <c:delete val="0"/>
        <c:axPos val="b"/>
        <c:majorTickMark val="out"/>
        <c:minorTickMark val="none"/>
        <c:tickLblPos val="nextTo"/>
        <c:crossAx val="1875563448"/>
        <c:crosses val="autoZero"/>
        <c:auto val="1"/>
        <c:lblAlgn val="ctr"/>
        <c:lblOffset val="100"/>
        <c:noMultiLvlLbl val="0"/>
      </c:catAx>
      <c:valAx>
        <c:axId val="1875563448"/>
        <c:scaling>
          <c:orientation val="minMax"/>
          <c:min val="0.4"/>
        </c:scaling>
        <c:delete val="0"/>
        <c:axPos val="l"/>
        <c:numFmt formatCode="General" sourceLinked="1"/>
        <c:majorTickMark val="out"/>
        <c:minorTickMark val="none"/>
        <c:tickLblPos val="nextTo"/>
        <c:crossAx val="2120729528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>
          <a:latin typeface="Avenir Book"/>
          <a:cs typeface="Avenir Book"/>
        </a:defRPr>
      </a:pPr>
      <a:endParaRPr lang="en-US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C89F5D"/>
            </a:solidFill>
            <a:ln>
              <a:solidFill>
                <a:srgbClr val="000000"/>
              </a:solidFill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FEB300"/>
              </a:solidFill>
              <a:ln>
                <a:solidFill>
                  <a:srgbClr val="000000"/>
                </a:solidFill>
              </a:ln>
              <a:effectLst/>
            </c:spPr>
          </c:dPt>
          <c:dPt>
            <c:idx val="1"/>
            <c:invertIfNegative val="0"/>
            <c:bubble3D val="0"/>
            <c:spPr>
              <a:solidFill>
                <a:srgbClr val="C0504D"/>
              </a:solidFill>
              <a:ln>
                <a:solidFill>
                  <a:srgbClr val="000000"/>
                </a:solidFill>
              </a:ln>
              <a:effectLst/>
            </c:spPr>
          </c:dPt>
          <c:cat>
            <c:strRef>
              <c:f>Sheet1!$A$2:$A$3</c:f>
              <c:strCache>
                <c:ptCount val="2"/>
                <c:pt idx="0">
                  <c:v>Massed</c:v>
                </c:pt>
                <c:pt idx="1">
                  <c:v>Spaced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0.5</c:v>
                </c:pt>
                <c:pt idx="1">
                  <c:v>0.7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-2069365160"/>
        <c:axId val="1768695080"/>
      </c:barChart>
      <c:catAx>
        <c:axId val="-2069365160"/>
        <c:scaling>
          <c:orientation val="minMax"/>
        </c:scaling>
        <c:delete val="0"/>
        <c:axPos val="b"/>
        <c:majorTickMark val="out"/>
        <c:minorTickMark val="none"/>
        <c:tickLblPos val="nextTo"/>
        <c:crossAx val="1768695080"/>
        <c:crosses val="autoZero"/>
        <c:auto val="1"/>
        <c:lblAlgn val="ctr"/>
        <c:lblOffset val="100"/>
        <c:noMultiLvlLbl val="0"/>
      </c:catAx>
      <c:valAx>
        <c:axId val="1768695080"/>
        <c:scaling>
          <c:orientation val="minMax"/>
          <c:max val="0.9"/>
          <c:min val="0.4"/>
        </c:scaling>
        <c:delete val="0"/>
        <c:axPos val="l"/>
        <c:numFmt formatCode="General" sourceLinked="1"/>
        <c:majorTickMark val="out"/>
        <c:minorTickMark val="none"/>
        <c:tickLblPos val="nextTo"/>
        <c:crossAx val="-2069365160"/>
        <c:crosses val="autoZero"/>
        <c:crossBetween val="between"/>
        <c:majorUnit val="0.1"/>
      </c:valAx>
    </c:plotArea>
    <c:plotVisOnly val="1"/>
    <c:dispBlanksAs val="gap"/>
    <c:showDLblsOverMax val="0"/>
  </c:chart>
  <c:txPr>
    <a:bodyPr/>
    <a:lstStyle/>
    <a:p>
      <a:pPr>
        <a:defRPr sz="1800">
          <a:latin typeface="Avenir Book"/>
          <a:cs typeface="Avenir Book"/>
        </a:defRPr>
      </a:pPr>
      <a:endParaRPr lang="en-US"/>
    </a:p>
  </c:txPr>
  <c:externalData r:id="rId2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9BC500"/>
            </a:solidFill>
            <a:ln>
              <a:solidFill>
                <a:schemeClr val="tx1"/>
              </a:solidFill>
            </a:ln>
          </c:spPr>
          <c:invertIfNegative val="0"/>
          <c:dPt>
            <c:idx val="0"/>
            <c:invertIfNegative val="0"/>
            <c:bubble3D val="0"/>
            <c:spPr>
              <a:solidFill>
                <a:srgbClr val="FEB300"/>
              </a:solidFill>
              <a:ln>
                <a:solidFill>
                  <a:schemeClr val="tx1"/>
                </a:solidFill>
              </a:ln>
            </c:spPr>
          </c:dPt>
          <c:dPt>
            <c:idx val="1"/>
            <c:invertIfNegative val="0"/>
            <c:bubble3D val="0"/>
            <c:spPr>
              <a:solidFill>
                <a:srgbClr val="C0504D"/>
              </a:solidFill>
              <a:ln>
                <a:solidFill>
                  <a:schemeClr val="tx1"/>
                </a:solidFill>
              </a:ln>
            </c:spPr>
          </c:dPt>
          <c:cat>
            <c:strRef>
              <c:f>Sheet1!$A$2:$A$3</c:f>
              <c:strCache>
                <c:ptCount val="2"/>
                <c:pt idx="0">
                  <c:v>Massed</c:v>
                </c:pt>
                <c:pt idx="1">
                  <c:v>Spaced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0.8</c:v>
                </c:pt>
                <c:pt idx="1">
                  <c:v>0.7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863319672"/>
        <c:axId val="1874615112"/>
      </c:barChart>
      <c:catAx>
        <c:axId val="1863319672"/>
        <c:scaling>
          <c:orientation val="minMax"/>
        </c:scaling>
        <c:delete val="0"/>
        <c:axPos val="b"/>
        <c:majorTickMark val="out"/>
        <c:minorTickMark val="none"/>
        <c:tickLblPos val="nextTo"/>
        <c:crossAx val="1874615112"/>
        <c:crosses val="autoZero"/>
        <c:auto val="1"/>
        <c:lblAlgn val="ctr"/>
        <c:lblOffset val="100"/>
        <c:noMultiLvlLbl val="0"/>
      </c:catAx>
      <c:valAx>
        <c:axId val="1874615112"/>
        <c:scaling>
          <c:orientation val="minMax"/>
          <c:min val="0.4"/>
        </c:scaling>
        <c:delete val="0"/>
        <c:axPos val="l"/>
        <c:numFmt formatCode="General" sourceLinked="1"/>
        <c:majorTickMark val="out"/>
        <c:minorTickMark val="none"/>
        <c:tickLblPos val="nextTo"/>
        <c:crossAx val="1863319672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>
          <a:latin typeface="Avenir Book"/>
          <a:cs typeface="Avenir Book"/>
        </a:defRPr>
      </a:pPr>
      <a:endParaRPr lang="en-US"/>
    </a:p>
  </c:txPr>
  <c:externalData r:id="rId2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Sheet1!$A$3</c:f>
              <c:strCache>
                <c:ptCount val="1"/>
                <c:pt idx="0">
                  <c:v>SSSS</c:v>
                </c:pt>
              </c:strCache>
            </c:strRef>
          </c:tx>
          <c:spPr>
            <a:solidFill>
              <a:srgbClr val="FEB300"/>
            </a:solidFill>
            <a:ln>
              <a:solidFill>
                <a:schemeClr val="tx1"/>
              </a:solidFill>
            </a:ln>
          </c:spPr>
          <c:invertIfNegative val="0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Sheet1!$B$2:$C$2</c:f>
              <c:strCache>
                <c:ptCount val="2"/>
                <c:pt idx="0">
                  <c:v>5 mins</c:v>
                </c:pt>
                <c:pt idx="1">
                  <c:v>1 week</c:v>
                </c:pt>
              </c:strCache>
            </c:strRef>
          </c:cat>
          <c:val>
            <c:numRef>
              <c:f>Sheet1!$B$3:$C$3</c:f>
              <c:numCache>
                <c:formatCode>0.00</c:formatCode>
                <c:ptCount val="2"/>
                <c:pt idx="0">
                  <c:v>0.83</c:v>
                </c:pt>
                <c:pt idx="1">
                  <c:v>0.4</c:v>
                </c:pt>
              </c:numCache>
            </c:numRef>
          </c:val>
        </c:ser>
        <c:ser>
          <c:idx val="1"/>
          <c:order val="1"/>
          <c:tx>
            <c:strRef>
              <c:f>Sheet1!$A$4</c:f>
              <c:strCache>
                <c:ptCount val="1"/>
                <c:pt idx="0">
                  <c:v>STTT</c:v>
                </c:pt>
              </c:strCache>
            </c:strRef>
          </c:tx>
          <c:spPr>
            <a:solidFill>
              <a:srgbClr val="C0504D"/>
            </a:solidFill>
            <a:ln>
              <a:solidFill>
                <a:schemeClr val="tx1"/>
              </a:solidFill>
            </a:ln>
          </c:spPr>
          <c:invertIfNegative val="0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Sheet1!$B$2:$C$2</c:f>
              <c:strCache>
                <c:ptCount val="2"/>
                <c:pt idx="0">
                  <c:v>5 mins</c:v>
                </c:pt>
                <c:pt idx="1">
                  <c:v>1 week</c:v>
                </c:pt>
              </c:strCache>
            </c:strRef>
          </c:cat>
          <c:val>
            <c:numRef>
              <c:f>Sheet1!$B$4:$C$4</c:f>
              <c:numCache>
                <c:formatCode>0.00</c:formatCode>
                <c:ptCount val="2"/>
                <c:pt idx="0">
                  <c:v>0.71</c:v>
                </c:pt>
                <c:pt idx="1">
                  <c:v>0.61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796758376"/>
        <c:axId val="1863898664"/>
      </c:barChart>
      <c:catAx>
        <c:axId val="1796758376"/>
        <c:scaling>
          <c:orientation val="minMax"/>
        </c:scaling>
        <c:delete val="0"/>
        <c:axPos val="b"/>
        <c:title>
          <c:tx>
            <c:rich>
              <a:bodyPr/>
              <a:lstStyle/>
              <a:p>
                <a:pPr>
                  <a:defRPr/>
                </a:pPr>
                <a:r>
                  <a:rPr lang="en-US"/>
                  <a:t>Retention Interval</a:t>
                </a:r>
              </a:p>
            </c:rich>
          </c:tx>
          <c:layout/>
          <c:overlay val="0"/>
        </c:title>
        <c:majorTickMark val="out"/>
        <c:minorTickMark val="none"/>
        <c:tickLblPos val="nextTo"/>
        <c:crossAx val="1863898664"/>
        <c:crosses val="autoZero"/>
        <c:auto val="1"/>
        <c:lblAlgn val="ctr"/>
        <c:lblOffset val="100"/>
        <c:noMultiLvlLbl val="0"/>
      </c:catAx>
      <c:valAx>
        <c:axId val="1863898664"/>
        <c:scaling>
          <c:orientation val="minMax"/>
          <c:max val="1.0"/>
        </c:scaling>
        <c:delete val="0"/>
        <c:axPos val="l"/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en-US"/>
                  <a:t>Proportion Recalled</a:t>
                </a:r>
              </a:p>
            </c:rich>
          </c:tx>
          <c:layout/>
          <c:overlay val="0"/>
        </c:title>
        <c:numFmt formatCode="0.00" sourceLinked="1"/>
        <c:majorTickMark val="out"/>
        <c:minorTickMark val="none"/>
        <c:tickLblPos val="nextTo"/>
        <c:crossAx val="1796758376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txPr>
    <a:bodyPr/>
    <a:lstStyle/>
    <a:p>
      <a:pPr>
        <a:defRPr sz="2000">
          <a:latin typeface="Avenir Book"/>
          <a:cs typeface="Avenir Book"/>
        </a:defRPr>
      </a:pPr>
      <a:endParaRPr lang="en-US"/>
    </a:p>
  </c:txPr>
  <c:externalData r:id="rId2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[Workbook3]Sheet1!$B$23</c:f>
              <c:strCache>
                <c:ptCount val="1"/>
                <c:pt idx="0">
                  <c:v>Direct instruction</c:v>
                </c:pt>
              </c:strCache>
            </c:strRef>
          </c:tx>
          <c:spPr>
            <a:solidFill>
              <a:srgbClr val="FEB300"/>
            </a:solidFill>
            <a:ln>
              <a:solidFill>
                <a:srgbClr val="404040"/>
              </a:solidFill>
            </a:ln>
          </c:spPr>
          <c:invertIfNegative val="0"/>
          <c:cat>
            <c:strRef>
              <c:f>[Workbook3]Sheet1!$A$24:$A$26</c:f>
              <c:strCache>
                <c:ptCount val="3"/>
                <c:pt idx="0">
                  <c:v>Well-structured</c:v>
                </c:pt>
                <c:pt idx="1">
                  <c:v>Complex</c:v>
                </c:pt>
                <c:pt idx="2">
                  <c:v>Representational flexibility</c:v>
                </c:pt>
              </c:strCache>
            </c:strRef>
          </c:cat>
          <c:val>
            <c:numRef>
              <c:f>[Workbook3]Sheet1!$B$24:$B$26</c:f>
              <c:numCache>
                <c:formatCode>General</c:formatCode>
                <c:ptCount val="3"/>
                <c:pt idx="0">
                  <c:v>0.7357</c:v>
                </c:pt>
                <c:pt idx="1">
                  <c:v>0.223</c:v>
                </c:pt>
                <c:pt idx="2">
                  <c:v>0.515</c:v>
                </c:pt>
              </c:numCache>
            </c:numRef>
          </c:val>
        </c:ser>
        <c:ser>
          <c:idx val="1"/>
          <c:order val="1"/>
          <c:tx>
            <c:strRef>
              <c:f>[Workbook3]Sheet1!$C$23</c:f>
              <c:strCache>
                <c:ptCount val="1"/>
                <c:pt idx="0">
                  <c:v>Productive failure</c:v>
                </c:pt>
              </c:strCache>
            </c:strRef>
          </c:tx>
          <c:spPr>
            <a:solidFill>
              <a:schemeClr val="accent2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c:spPr>
          <c:invertIfNegative val="0"/>
          <c:cat>
            <c:strRef>
              <c:f>[Workbook3]Sheet1!$A$24:$A$26</c:f>
              <c:strCache>
                <c:ptCount val="3"/>
                <c:pt idx="0">
                  <c:v>Well-structured</c:v>
                </c:pt>
                <c:pt idx="1">
                  <c:v>Complex</c:v>
                </c:pt>
                <c:pt idx="2">
                  <c:v>Representational flexibility</c:v>
                </c:pt>
              </c:strCache>
            </c:strRef>
          </c:cat>
          <c:val>
            <c:numRef>
              <c:f>[Workbook3]Sheet1!$C$24:$C$26</c:f>
              <c:numCache>
                <c:formatCode>General</c:formatCode>
                <c:ptCount val="3"/>
                <c:pt idx="0">
                  <c:v>0.7974</c:v>
                </c:pt>
                <c:pt idx="1">
                  <c:v>0.391</c:v>
                </c:pt>
                <c:pt idx="2">
                  <c:v>0.763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801103656"/>
        <c:axId val="1800138024"/>
      </c:barChart>
      <c:catAx>
        <c:axId val="1801103656"/>
        <c:scaling>
          <c:orientation val="minMax"/>
        </c:scaling>
        <c:delete val="0"/>
        <c:axPos val="b"/>
        <c:majorTickMark val="out"/>
        <c:minorTickMark val="none"/>
        <c:tickLblPos val="nextTo"/>
        <c:crossAx val="1800138024"/>
        <c:crosses val="autoZero"/>
        <c:auto val="1"/>
        <c:lblAlgn val="ctr"/>
        <c:lblOffset val="100"/>
        <c:noMultiLvlLbl val="0"/>
      </c:catAx>
      <c:valAx>
        <c:axId val="1800138024"/>
        <c:scaling>
          <c:orientation val="minMax"/>
          <c:max val="1.0"/>
        </c:scaling>
        <c:delete val="0"/>
        <c:axPos val="l"/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en-US"/>
                  <a:t>Proportion Correct</a:t>
                </a:r>
              </a:p>
            </c:rich>
          </c:tx>
          <c:layout/>
          <c:overlay val="0"/>
        </c:title>
        <c:numFmt formatCode="General" sourceLinked="1"/>
        <c:majorTickMark val="out"/>
        <c:minorTickMark val="none"/>
        <c:tickLblPos val="nextTo"/>
        <c:crossAx val="1801103656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435116968377031"/>
          <c:y val="0.00128131495624666"/>
          <c:w val="0.314592003845731"/>
          <c:h val="0.178613900170213"/>
        </c:manualLayout>
      </c:layout>
      <c:overlay val="1"/>
    </c:legend>
    <c:plotVisOnly val="1"/>
    <c:dispBlanksAs val="gap"/>
    <c:showDLblsOverMax val="0"/>
  </c:chart>
  <c:txPr>
    <a:bodyPr/>
    <a:lstStyle/>
    <a:p>
      <a:pPr>
        <a:defRPr sz="2000">
          <a:latin typeface="Avenir Book"/>
          <a:cs typeface="Avenir Book"/>
        </a:defRPr>
      </a:pPr>
      <a:endParaRPr lang="en-US"/>
    </a:p>
  </c:txPr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[Workbook3]Sheet1!$B$3</c:f>
              <c:strCache>
                <c:ptCount val="1"/>
                <c:pt idx="0">
                  <c:v>Immediate</c:v>
                </c:pt>
              </c:strCache>
            </c:strRef>
          </c:tx>
          <c:spPr>
            <a:solidFill>
              <a:srgbClr val="FEB300"/>
            </a:solidFill>
            <a:ln>
              <a:solidFill>
                <a:srgbClr val="404040"/>
              </a:solidFill>
            </a:ln>
          </c:spPr>
          <c:invertIfNegative val="0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[Workbook3]Sheet1!$A$4:$A$5</c:f>
              <c:strCache>
                <c:ptCount val="2"/>
                <c:pt idx="0">
                  <c:v>Optional</c:v>
                </c:pt>
                <c:pt idx="1">
                  <c:v>Required</c:v>
                </c:pt>
              </c:strCache>
            </c:strRef>
          </c:cat>
          <c:val>
            <c:numRef>
              <c:f>[Workbook3]Sheet1!$B$4:$B$5</c:f>
              <c:numCache>
                <c:formatCode>General</c:formatCode>
                <c:ptCount val="2"/>
                <c:pt idx="0">
                  <c:v>0.48</c:v>
                </c:pt>
                <c:pt idx="1">
                  <c:v>0.66</c:v>
                </c:pt>
              </c:numCache>
            </c:numRef>
          </c:val>
        </c:ser>
        <c:ser>
          <c:idx val="1"/>
          <c:order val="1"/>
          <c:tx>
            <c:strRef>
              <c:f>[Workbook3]Sheet1!$C$3</c:f>
              <c:strCache>
                <c:ptCount val="1"/>
                <c:pt idx="0">
                  <c:v>Delayed</c:v>
                </c:pt>
              </c:strCache>
            </c:strRef>
          </c:tx>
          <c:spPr>
            <a:solidFill>
              <a:schemeClr val="accent2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c:spPr>
          <c:invertIfNegative val="0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[Workbook3]Sheet1!$A$4:$A$5</c:f>
              <c:strCache>
                <c:ptCount val="2"/>
                <c:pt idx="0">
                  <c:v>Optional</c:v>
                </c:pt>
                <c:pt idx="1">
                  <c:v>Required</c:v>
                </c:pt>
              </c:strCache>
            </c:strRef>
          </c:cat>
          <c:val>
            <c:numRef>
              <c:f>[Workbook3]Sheet1!$C$4:$C$5</c:f>
              <c:numCache>
                <c:formatCode>General</c:formatCode>
                <c:ptCount val="2"/>
                <c:pt idx="0">
                  <c:v>0.55</c:v>
                </c:pt>
                <c:pt idx="1">
                  <c:v>0.82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-2097848840"/>
        <c:axId val="1873006248"/>
      </c:barChart>
      <c:catAx>
        <c:axId val="-2097848840"/>
        <c:scaling>
          <c:orientation val="minMax"/>
        </c:scaling>
        <c:delete val="0"/>
        <c:axPos val="b"/>
        <c:majorTickMark val="out"/>
        <c:minorTickMark val="none"/>
        <c:tickLblPos val="nextTo"/>
        <c:crossAx val="1873006248"/>
        <c:crosses val="autoZero"/>
        <c:auto val="1"/>
        <c:lblAlgn val="ctr"/>
        <c:lblOffset val="100"/>
        <c:noMultiLvlLbl val="0"/>
      </c:catAx>
      <c:valAx>
        <c:axId val="1873006248"/>
        <c:scaling>
          <c:orientation val="minMax"/>
          <c:max val="1.0"/>
        </c:scaling>
        <c:delete val="0"/>
        <c:axPos val="l"/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en-US" dirty="0" smtClean="0"/>
                  <a:t>Performance on Course Exams</a:t>
                </a:r>
                <a:endParaRPr lang="en-US" dirty="0"/>
              </a:p>
            </c:rich>
          </c:tx>
          <c:layout/>
          <c:overlay val="0"/>
        </c:title>
        <c:numFmt formatCode="General" sourceLinked="1"/>
        <c:majorTickMark val="out"/>
        <c:minorTickMark val="none"/>
        <c:tickLblPos val="nextTo"/>
        <c:crossAx val="-2097848840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282774059492563"/>
          <c:y val="0.0457978701825062"/>
          <c:w val="0.261954763471458"/>
          <c:h val="0.165196667967194"/>
        </c:manualLayout>
      </c:layout>
      <c:overlay val="1"/>
    </c:legend>
    <c:plotVisOnly val="1"/>
    <c:dispBlanksAs val="gap"/>
    <c:showDLblsOverMax val="0"/>
  </c:chart>
  <c:txPr>
    <a:bodyPr/>
    <a:lstStyle/>
    <a:p>
      <a:pPr>
        <a:defRPr sz="1800">
          <a:latin typeface="Avenir Book"/>
          <a:cs typeface="Avenir Book"/>
        </a:defRPr>
      </a:pPr>
      <a:endParaRPr lang="en-US"/>
    </a:p>
  </c:txPr>
  <c:externalData r:id="rId1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autoTitleDeleted val="0"/>
    <c:plotArea>
      <c:layout>
        <c:manualLayout>
          <c:layoutTarget val="inner"/>
          <c:xMode val="edge"/>
          <c:yMode val="edge"/>
          <c:x val="0.207296560341738"/>
          <c:y val="0.0622386652421122"/>
          <c:w val="0.752722618828521"/>
          <c:h val="0.787676260927095"/>
        </c:manualLayout>
      </c:layout>
      <c:barChart>
        <c:barDir val="col"/>
        <c:grouping val="clustered"/>
        <c:varyColors val="0"/>
        <c:ser>
          <c:idx val="0"/>
          <c:order val="0"/>
          <c:spPr>
            <a:ln>
              <a:solidFill>
                <a:srgbClr val="494231"/>
              </a:solidFill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C0504D"/>
              </a:solidFill>
              <a:ln>
                <a:solidFill>
                  <a:srgbClr val="494231"/>
                </a:solidFill>
              </a:ln>
              <a:effectLst/>
            </c:spPr>
          </c:dPt>
          <c:dPt>
            <c:idx val="1"/>
            <c:invertIfNegative val="0"/>
            <c:bubble3D val="0"/>
            <c:spPr>
              <a:solidFill>
                <a:srgbClr val="7F7F7F"/>
              </a:solidFill>
              <a:ln>
                <a:solidFill>
                  <a:srgbClr val="494231"/>
                </a:solidFill>
              </a:ln>
              <a:effectLst/>
            </c:spPr>
          </c:dPt>
          <c:dPt>
            <c:idx val="2"/>
            <c:invertIfNegative val="0"/>
            <c:bubble3D val="0"/>
            <c:spPr>
              <a:solidFill>
                <a:srgbClr val="FFCC33"/>
              </a:solidFill>
              <a:ln>
                <a:solidFill>
                  <a:srgbClr val="494231"/>
                </a:solidFill>
              </a:ln>
              <a:effectLst/>
            </c:spPr>
          </c:dPt>
          <c:cat>
            <c:strRef>
              <c:f>Sheet1!$H$27:$H$29</c:f>
              <c:strCache>
                <c:ptCount val="3"/>
                <c:pt idx="0">
                  <c:v>Blocked</c:v>
                </c:pt>
                <c:pt idx="1">
                  <c:v>Same</c:v>
                </c:pt>
                <c:pt idx="2">
                  <c:v>Interleaved</c:v>
                </c:pt>
              </c:strCache>
            </c:strRef>
          </c:cat>
          <c:val>
            <c:numRef>
              <c:f>Sheet1!$I$27:$I$29</c:f>
              <c:numCache>
                <c:formatCode>General</c:formatCode>
                <c:ptCount val="3"/>
                <c:pt idx="0">
                  <c:v>0.17</c:v>
                </c:pt>
                <c:pt idx="1">
                  <c:v>0.1</c:v>
                </c:pt>
                <c:pt idx="2">
                  <c:v>0.73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798094504"/>
        <c:axId val="1797405688"/>
      </c:barChart>
      <c:catAx>
        <c:axId val="1798094504"/>
        <c:scaling>
          <c:orientation val="minMax"/>
        </c:scaling>
        <c:delete val="0"/>
        <c:axPos val="b"/>
        <c:majorTickMark val="out"/>
        <c:minorTickMark val="none"/>
        <c:tickLblPos val="nextTo"/>
        <c:crossAx val="1797405688"/>
        <c:crosses val="autoZero"/>
        <c:auto val="1"/>
        <c:lblAlgn val="ctr"/>
        <c:lblOffset val="100"/>
        <c:noMultiLvlLbl val="0"/>
      </c:catAx>
      <c:valAx>
        <c:axId val="1797405688"/>
        <c:scaling>
          <c:orientation val="minMax"/>
        </c:scaling>
        <c:delete val="0"/>
        <c:axPos val="l"/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en-US"/>
                  <a:t>Proportion of Participants</a:t>
                </a:r>
              </a:p>
            </c:rich>
          </c:tx>
          <c:layout/>
          <c:overlay val="0"/>
        </c:title>
        <c:numFmt formatCode="General" sourceLinked="1"/>
        <c:majorTickMark val="out"/>
        <c:minorTickMark val="none"/>
        <c:tickLblPos val="nextTo"/>
        <c:crossAx val="1798094504"/>
        <c:crosses val="autoZero"/>
        <c:crossBetween val="between"/>
      </c:valAx>
    </c:plotArea>
    <c:plotVisOnly val="1"/>
    <c:dispBlanksAs val="gap"/>
    <c:showDLblsOverMax val="0"/>
  </c:chart>
  <c:spPr>
    <a:effectLst/>
  </c:spPr>
  <c:txPr>
    <a:bodyPr/>
    <a:lstStyle/>
    <a:p>
      <a:pPr>
        <a:defRPr sz="1600">
          <a:latin typeface="Avenir Book"/>
          <a:cs typeface="Avenir Book"/>
        </a:defRPr>
      </a:pPr>
      <a:endParaRPr lang="en-US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2DDAF77-8E46-104C-8EC3-39EBFB2B1A61}" type="datetimeFigureOut">
              <a:rPr lang="en-US" smtClean="0"/>
              <a:t>2/27/17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3399886-FA59-F34A-BFE6-7151EB84F3B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51499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.xml"/></Relationships>
</file>

<file path=ppt/notesSlides/_rels/notesSlide1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.xml"/></Relationships>
</file>

<file path=ppt/notesSlides/_rels/notesSlide1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.xml"/></Relationships>
</file>

<file path=ppt/notesSlides/_rels/notesSlide1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7.xml"/></Relationships>
</file>

<file path=ppt/notesSlides/_rels/notesSlide1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8.xml"/></Relationships>
</file>

<file path=ppt/notesSlides/_rels/notesSlide1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9.xml"/></Relationships>
</file>

<file path=ppt/notesSlides/_rels/notesSlide1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0.xml"/></Relationships>
</file>

<file path=ppt/notesSlides/_rels/notesSlide1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2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3.xml"/></Relationships>
</file>

<file path=ppt/notesSlides/_rels/notesSlide2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4.xml"/></Relationships>
</file>

<file path=ppt/notesSlides/_rels/notesSlide2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5.xml"/></Relationships>
</file>

<file path=ppt/notesSlides/_rels/notesSlide2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6.xml"/></Relationships>
</file>

<file path=ppt/notesSlides/_rels/notesSlide2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7.xml"/></Relationships>
</file>

<file path=ppt/notesSlides/_rels/notesSlide2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9.xml"/></Relationships>
</file>

<file path=ppt/notesSlides/_rels/notesSlide2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0.xml"/></Relationships>
</file>

<file path=ppt/notesSlides/_rels/notesSlide2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1.xml"/></Relationships>
</file>

<file path=ppt/notesSlides/_rels/notesSlide2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2.xml"/></Relationships>
</file>

<file path=ppt/notesSlides/_rels/notesSlide2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3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3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4.xml"/></Relationships>
</file>

<file path=ppt/notesSlides/_rels/notesSlide3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5.xml"/></Relationships>
</file>

<file path=ppt/notesSlides/_rels/notesSlide3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6.xml"/></Relationships>
</file>

<file path=ppt/notesSlides/_rels/notesSlide3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7.xml"/></Relationships>
</file>

<file path=ppt/notesSlides/_rels/notesSlide3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8.xml"/></Relationships>
</file>

<file path=ppt/notesSlides/_rels/notesSlide3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9.xml"/></Relationships>
</file>

<file path=ppt/notesSlides/_rels/notesSlide3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0.xml"/></Relationships>
</file>

<file path=ppt/notesSlides/_rels/notesSlide3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1.xml"/></Relationships>
</file>

<file path=ppt/notesSlides/_rels/notesSlide3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2.xml"/></Relationships>
</file>

<file path=ppt/notesSlides/_rels/notesSlide3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4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4.xml"/></Relationships>
</file>

<file path=ppt/notesSlides/_rels/notesSlide4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5.xml"/></Relationships>
</file>

<file path=ppt/notesSlides/_rels/notesSlide4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6.xml"/></Relationships>
</file>

<file path=ppt/notesSlides/_rels/notesSlide4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7.xml"/></Relationships>
</file>

<file path=ppt/notesSlides/_rels/notesSlide4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8.xml"/></Relationships>
</file>

<file path=ppt/notesSlides/_rels/notesSlide4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9.xml"/></Relationships>
</file>

<file path=ppt/notesSlides/_rels/notesSlide4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2.xml"/></Relationships>
</file>

<file path=ppt/notesSlides/_rels/notesSlide4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3.xml"/></Relationships>
</file>

<file path=ppt/notesSlides/_rels/notesSlide4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4.xml"/></Relationships>
</file>

<file path=ppt/notesSlides/_rels/notesSlide4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5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5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6.xml"/></Relationships>
</file>

<file path=ppt/notesSlides/_rels/notesSlide5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7.xml"/></Relationships>
</file>

<file path=ppt/notesSlides/_rels/notesSlide5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8.xml"/></Relationships>
</file>

<file path=ppt/notesSlides/_rels/notesSlide5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2.xml"/></Relationships>
</file>

<file path=ppt/notesSlides/_rels/notesSlide5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9.xml"/></Relationships>
</file>

<file path=ppt/notesSlides/_rels/notesSlide5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0.xml"/></Relationships>
</file>

<file path=ppt/notesSlides/_rels/notesSlide5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2.xml"/></Relationships>
</file>

<file path=ppt/notesSlides/_rels/notesSlide5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3.xml"/></Relationships>
</file>

<file path=ppt/notesSlides/_rels/notesSlide5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5.xml"/></Relationships>
</file>

<file path=ppt/notesSlides/_rels/notesSlide5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9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39D8-4C81-3749-AA04-ECA8051C370D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390399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39D8-4C81-3749-AA04-ECA8051C370D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633392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AB4134-6F9E-2943-B7CA-AE4FB9B9CD63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504968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39D8-4C81-3749-AA04-ECA8051C370D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443184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39D8-4C81-3749-AA04-ECA8051C370D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502369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Retrieval practice!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39D8-4C81-3749-AA04-ECA8051C370D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729345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39D8-4C81-3749-AA04-ECA8051C370D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487388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AB4134-6F9E-2943-B7CA-AE4FB9B9CD63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768475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39D8-4C81-3749-AA04-ECA8051C370D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098443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39D8-4C81-3749-AA04-ECA8051C370D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098443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39D8-4C81-3749-AA04-ECA8051C370D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414341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Tx/>
              <a:buNone/>
            </a:pP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572A0E-37B7-624B-8662-91BCE7D963FE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305880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39D8-4C81-3749-AA04-ECA8051C370D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203721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39D8-4C81-3749-AA04-ECA8051C370D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268900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39D8-4C81-3749-AA04-ECA8051C370D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098443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399886-FA59-F34A-BFE6-7151EB84F3BD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702565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399886-FA59-F34A-BFE6-7151EB84F3BD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702565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AB4134-6F9E-2943-B7CA-AE4FB9B9CD63}" type="slidenum">
              <a:rPr lang="en-US" smtClean="0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6165112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37931725" indent="-37474525"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fld id="{6CF01AE5-AA7A-6247-AF77-D202AE3B3FCE}" type="slidenum">
              <a:rPr lang="en-US" sz="1200">
                <a:latin typeface="Arial" charset="0"/>
              </a:rPr>
              <a:pPr/>
              <a:t>30</a:t>
            </a:fld>
            <a:endParaRPr lang="en-US" sz="1200">
              <a:latin typeface="Arial" charset="0"/>
            </a:endParaRPr>
          </a:p>
        </p:txBody>
      </p:sp>
      <p:sp>
        <p:nvSpPr>
          <p:cNvPr id="91139" name="Rectangle 2"/>
          <p:cNvSpPr>
            <a:spLocks noGrp="1" noRot="1" noChangeAspect="1" noChangeArrowheads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91140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  <a:extLs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en-US" dirty="0">
              <a:latin typeface="Arial" charset="0"/>
              <a:ea typeface="ＭＳ Ｐゴシック" charset="0"/>
              <a:cs typeface="ＭＳ Ｐゴシック" charset="0"/>
            </a:endParaRPr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37931725" indent="-37474525"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fld id="{049DBCEB-C6BE-8C40-9D76-CD7C9C164D72}" type="slidenum">
              <a:rPr lang="en-US" sz="1200">
                <a:latin typeface="Arial" charset="0"/>
              </a:rPr>
              <a:pPr/>
              <a:t>31</a:t>
            </a:fld>
            <a:endParaRPr lang="en-US" sz="1200">
              <a:latin typeface="Arial" charset="0"/>
            </a:endParaRPr>
          </a:p>
        </p:txBody>
      </p:sp>
      <p:sp>
        <p:nvSpPr>
          <p:cNvPr id="93187" name="Rectangle 2"/>
          <p:cNvSpPr>
            <a:spLocks noGrp="1" noRot="1" noChangeAspect="1" noChangeArrowheads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93188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  <a:extLs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en-US" dirty="0">
              <a:latin typeface="Arial" charset="0"/>
              <a:ea typeface="ＭＳ Ｐゴシック" charset="0"/>
              <a:cs typeface="ＭＳ Ｐゴシック" charset="0"/>
            </a:endParaRPr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37931725" indent="-37474525"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fld id="{02446C8E-9BFA-0D42-A1A7-2BCCF62F4271}" type="slidenum">
              <a:rPr lang="en-US" sz="1200">
                <a:latin typeface="Arial" charset="0"/>
              </a:rPr>
              <a:pPr/>
              <a:t>32</a:t>
            </a:fld>
            <a:endParaRPr lang="en-US" sz="1200">
              <a:latin typeface="Arial" charset="0"/>
            </a:endParaRPr>
          </a:p>
        </p:txBody>
      </p:sp>
      <p:sp>
        <p:nvSpPr>
          <p:cNvPr id="95235" name="Rectangle 2"/>
          <p:cNvSpPr>
            <a:spLocks noGrp="1" noRot="1" noChangeAspect="1" noChangeArrowheads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95236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 eaLnBrk="1" hangingPunct="1"/>
            <a:endParaRPr lang="en-US" dirty="0">
              <a:latin typeface="Arial" charset="0"/>
              <a:ea typeface="ＭＳ Ｐゴシック" charset="0"/>
              <a:cs typeface="ＭＳ Ｐゴシック" charset="0"/>
            </a:endParaRPr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37931725" indent="-37474525"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fld id="{5B676214-4BB2-AE4C-9FD6-1EABCFB42056}" type="slidenum">
              <a:rPr lang="en-US" sz="1200">
                <a:latin typeface="Arial" charset="0"/>
              </a:rPr>
              <a:pPr/>
              <a:t>33</a:t>
            </a:fld>
            <a:endParaRPr lang="en-US" sz="1200">
              <a:latin typeface="Arial" charset="0"/>
            </a:endParaRPr>
          </a:p>
        </p:txBody>
      </p:sp>
      <p:sp>
        <p:nvSpPr>
          <p:cNvPr id="97283" name="Rectangle 2"/>
          <p:cNvSpPr>
            <a:spLocks noGrp="1" noRot="1" noChangeAspect="1" noChangeArrowheads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97284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  <a:extLs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en-US">
              <a:latin typeface="Arial" charset="0"/>
              <a:ea typeface="ＭＳ Ｐゴシック" charset="0"/>
              <a:cs typeface="ＭＳ Ｐゴシック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Tx/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572A0E-37B7-624B-8662-91BCE7D963FE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3058809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37931725" indent="-37474525"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fld id="{5B676214-4BB2-AE4C-9FD6-1EABCFB42056}" type="slidenum">
              <a:rPr lang="en-US" sz="1200">
                <a:latin typeface="Arial" charset="0"/>
              </a:rPr>
              <a:pPr/>
              <a:t>34</a:t>
            </a:fld>
            <a:endParaRPr lang="en-US" sz="1200">
              <a:latin typeface="Arial" charset="0"/>
            </a:endParaRPr>
          </a:p>
        </p:txBody>
      </p:sp>
      <p:sp>
        <p:nvSpPr>
          <p:cNvPr id="97283" name="Rectangle 2"/>
          <p:cNvSpPr>
            <a:spLocks noGrp="1" noRot="1" noChangeAspect="1" noChangeArrowheads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97284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  <a:extLs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en-US">
              <a:latin typeface="Arial" charset="0"/>
              <a:ea typeface="ＭＳ Ｐゴシック" charset="0"/>
              <a:cs typeface="ＭＳ Ｐゴシック" charset="0"/>
            </a:endParaRPr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39D8-4C81-3749-AA04-ECA8051C370D}" type="slidenum">
              <a:rPr lang="en-US" smtClean="0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3491190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39D8-4C81-3749-AA04-ECA8051C370D}" type="slidenum">
              <a:rPr lang="en-US" smtClean="0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5710210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37931725" indent="-37474525"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fld id="{3A2A4A7D-0452-4A43-BF0D-B8E4C1BA5782}" type="slidenum">
              <a:rPr lang="en-US" sz="1200">
                <a:latin typeface="Arial" charset="0"/>
              </a:rPr>
              <a:pPr/>
              <a:t>37</a:t>
            </a:fld>
            <a:endParaRPr lang="en-US" sz="1200">
              <a:latin typeface="Arial" charset="0"/>
            </a:endParaRPr>
          </a:p>
        </p:txBody>
      </p:sp>
      <p:sp>
        <p:nvSpPr>
          <p:cNvPr id="107523" name="Rectangle 2"/>
          <p:cNvSpPr>
            <a:spLocks noGrp="1" noRot="1" noChangeAspect="1" noChangeArrowheads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107524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 eaLnBrk="1" hangingPunct="1"/>
            <a:r>
              <a:rPr lang="en-US">
                <a:latin typeface="Arial" charset="0"/>
                <a:ea typeface="ＭＳ Ｐゴシック" charset="0"/>
                <a:cs typeface="ＭＳ Ｐゴシック" charset="0"/>
              </a:rPr>
              <a:t>Presentation rate: 3 seconds per item</a:t>
            </a:r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37931725" indent="-37474525"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fld id="{3A2A4A7D-0452-4A43-BF0D-B8E4C1BA5782}" type="slidenum">
              <a:rPr lang="en-US" sz="1200">
                <a:latin typeface="Arial" charset="0"/>
              </a:rPr>
              <a:pPr/>
              <a:t>38</a:t>
            </a:fld>
            <a:endParaRPr lang="en-US" sz="1200">
              <a:latin typeface="Arial" charset="0"/>
            </a:endParaRPr>
          </a:p>
        </p:txBody>
      </p:sp>
      <p:sp>
        <p:nvSpPr>
          <p:cNvPr id="107523" name="Rectangle 2"/>
          <p:cNvSpPr>
            <a:spLocks noGrp="1" noRot="1" noChangeAspect="1" noChangeArrowheads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107524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 eaLnBrk="1" hangingPunct="1"/>
            <a:r>
              <a:rPr lang="en-US">
                <a:latin typeface="Arial" charset="0"/>
                <a:ea typeface="ＭＳ Ｐゴシック" charset="0"/>
                <a:cs typeface="ＭＳ Ｐゴシック" charset="0"/>
              </a:rPr>
              <a:t>Presentation rate: 3 seconds per item</a:t>
            </a:r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37931725" indent="-37474525"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fld id="{3A2A4A7D-0452-4A43-BF0D-B8E4C1BA5782}" type="slidenum">
              <a:rPr lang="en-US" sz="1200">
                <a:latin typeface="Arial" charset="0"/>
              </a:rPr>
              <a:pPr/>
              <a:t>39</a:t>
            </a:fld>
            <a:endParaRPr lang="en-US" sz="1200">
              <a:latin typeface="Arial" charset="0"/>
            </a:endParaRPr>
          </a:p>
        </p:txBody>
      </p:sp>
      <p:sp>
        <p:nvSpPr>
          <p:cNvPr id="107523" name="Rectangle 2"/>
          <p:cNvSpPr>
            <a:spLocks noGrp="1" noRot="1" noChangeAspect="1" noChangeArrowheads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107524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 eaLnBrk="1" hangingPunct="1"/>
            <a:r>
              <a:rPr lang="en-US">
                <a:latin typeface="Arial" charset="0"/>
                <a:ea typeface="ＭＳ Ｐゴシック" charset="0"/>
                <a:cs typeface="ＭＳ Ｐゴシック" charset="0"/>
              </a:rPr>
              <a:t>Presentation rate: 3 seconds per item</a:t>
            </a:r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37931725" indent="-37474525"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fld id="{3A2A4A7D-0452-4A43-BF0D-B8E4C1BA5782}" type="slidenum">
              <a:rPr lang="en-US" sz="1200">
                <a:latin typeface="Arial" charset="0"/>
              </a:rPr>
              <a:pPr/>
              <a:t>40</a:t>
            </a:fld>
            <a:endParaRPr lang="en-US" sz="1200">
              <a:latin typeface="Arial" charset="0"/>
            </a:endParaRPr>
          </a:p>
        </p:txBody>
      </p:sp>
      <p:sp>
        <p:nvSpPr>
          <p:cNvPr id="107523" name="Rectangle 2"/>
          <p:cNvSpPr>
            <a:spLocks noGrp="1" noRot="1" noChangeAspect="1" noChangeArrowheads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107524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 eaLnBrk="1" hangingPunct="1"/>
            <a:r>
              <a:rPr lang="en-US">
                <a:latin typeface="Arial" charset="0"/>
                <a:ea typeface="ＭＳ Ｐゴシック" charset="0"/>
                <a:cs typeface="ＭＳ Ｐゴシック" charset="0"/>
              </a:rPr>
              <a:t>Presentation rate: 3 seconds per item</a:t>
            </a:r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37931725" indent="-37474525"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fld id="{3A2A4A7D-0452-4A43-BF0D-B8E4C1BA5782}" type="slidenum">
              <a:rPr lang="en-US" sz="1200">
                <a:latin typeface="Arial" charset="0"/>
              </a:rPr>
              <a:pPr/>
              <a:t>41</a:t>
            </a:fld>
            <a:endParaRPr lang="en-US" sz="1200">
              <a:latin typeface="Arial" charset="0"/>
            </a:endParaRPr>
          </a:p>
        </p:txBody>
      </p:sp>
      <p:sp>
        <p:nvSpPr>
          <p:cNvPr id="107523" name="Rectangle 2"/>
          <p:cNvSpPr>
            <a:spLocks noGrp="1" noRot="1" noChangeAspect="1" noChangeArrowheads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107524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 eaLnBrk="1" hangingPunct="1"/>
            <a:r>
              <a:rPr lang="en-US">
                <a:latin typeface="Arial" charset="0"/>
                <a:ea typeface="ＭＳ Ｐゴシック" charset="0"/>
                <a:cs typeface="ＭＳ Ｐゴシック" charset="0"/>
              </a:rPr>
              <a:t>Presentation rate: 3 seconds per item</a:t>
            </a:r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37931725" indent="-37474525"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fld id="{3A2A4A7D-0452-4A43-BF0D-B8E4C1BA5782}" type="slidenum">
              <a:rPr lang="en-US" sz="1200">
                <a:latin typeface="Arial" charset="0"/>
              </a:rPr>
              <a:pPr/>
              <a:t>42</a:t>
            </a:fld>
            <a:endParaRPr lang="en-US" sz="1200">
              <a:latin typeface="Arial" charset="0"/>
            </a:endParaRPr>
          </a:p>
        </p:txBody>
      </p:sp>
      <p:sp>
        <p:nvSpPr>
          <p:cNvPr id="107523" name="Rectangle 2"/>
          <p:cNvSpPr>
            <a:spLocks noGrp="1" noRot="1" noChangeAspect="1" noChangeArrowheads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107524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 eaLnBrk="1" hangingPunct="1"/>
            <a:r>
              <a:rPr lang="en-US">
                <a:latin typeface="Arial" charset="0"/>
                <a:ea typeface="ＭＳ Ｐゴシック" charset="0"/>
                <a:cs typeface="ＭＳ Ｐゴシック" charset="0"/>
              </a:rPr>
              <a:t>Presentation rate: 3 seconds per item</a:t>
            </a:r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39D8-4C81-3749-AA04-ECA8051C370D}" type="slidenum">
              <a:rPr lang="en-US" smtClean="0"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272224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399886-FA59-F34A-BFE6-7151EB84F3BD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1341163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37931725" indent="-37474525"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fld id="{E477E02D-4288-1545-B28B-AD1314803050}" type="slidenum">
              <a:rPr lang="en-US" sz="1200">
                <a:latin typeface="Arial" charset="0"/>
              </a:rPr>
              <a:pPr/>
              <a:t>44</a:t>
            </a:fld>
            <a:endParaRPr lang="en-US" sz="1200">
              <a:latin typeface="Arial" charset="0"/>
            </a:endParaRPr>
          </a:p>
        </p:txBody>
      </p:sp>
      <p:sp>
        <p:nvSpPr>
          <p:cNvPr id="121859" name="Rectangle 2"/>
          <p:cNvSpPr>
            <a:spLocks noGrp="1" noRot="1" noChangeAspect="1" noChangeArrowheads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121860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  <a:extLs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en-US">
              <a:latin typeface="Arial" charset="0"/>
              <a:ea typeface="ＭＳ Ｐゴシック" charset="0"/>
              <a:cs typeface="ＭＳ Ｐゴシック" charset="0"/>
            </a:endParaRPr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37931725" indent="-37474525"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fld id="{A797E161-28E1-A84B-A44F-8732F8C5F9D3}" type="slidenum">
              <a:rPr lang="en-US" sz="1200">
                <a:latin typeface="Arial" charset="0"/>
              </a:rPr>
              <a:pPr/>
              <a:t>45</a:t>
            </a:fld>
            <a:endParaRPr lang="en-US" sz="1200">
              <a:latin typeface="Arial" charset="0"/>
            </a:endParaRPr>
          </a:p>
        </p:txBody>
      </p:sp>
      <p:sp>
        <p:nvSpPr>
          <p:cNvPr id="123907" name="Rectangle 2"/>
          <p:cNvSpPr>
            <a:spLocks noGrp="1" noRot="1" noChangeAspect="1" noChangeArrowheads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123908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  <a:extLs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en-US">
              <a:latin typeface="Arial" charset="0"/>
              <a:ea typeface="ＭＳ Ｐゴシック" charset="0"/>
              <a:cs typeface="ＭＳ Ｐゴシック" charset="0"/>
            </a:endParaRPr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37931725" indent="-37474525"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fld id="{81BC508C-E902-C747-8A71-4028FE0D6E4F}" type="slidenum">
              <a:rPr lang="en-US" sz="1200">
                <a:latin typeface="Arial" charset="0"/>
              </a:rPr>
              <a:pPr/>
              <a:t>46</a:t>
            </a:fld>
            <a:endParaRPr lang="en-US" sz="1200">
              <a:latin typeface="Arial" charset="0"/>
            </a:endParaRPr>
          </a:p>
        </p:txBody>
      </p:sp>
      <p:sp>
        <p:nvSpPr>
          <p:cNvPr id="125955" name="Rectangle 2"/>
          <p:cNvSpPr>
            <a:spLocks noGrp="1" noRot="1" noChangeAspect="1" noChangeArrowheads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125956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  <a:extLs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en-US">
              <a:latin typeface="Arial" charset="0"/>
              <a:ea typeface="ＭＳ Ｐゴシック" charset="0"/>
              <a:cs typeface="ＭＳ Ｐゴシック" charset="0"/>
            </a:endParaRPr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37931725" indent="-37474525"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fld id="{678D6800-C956-2141-A0DA-507D974677CB}" type="slidenum">
              <a:rPr lang="en-US" sz="1200">
                <a:latin typeface="Arial" charset="0"/>
              </a:rPr>
              <a:pPr/>
              <a:t>47</a:t>
            </a:fld>
            <a:endParaRPr lang="en-US" sz="1200">
              <a:latin typeface="Arial" charset="0"/>
            </a:endParaRPr>
          </a:p>
        </p:txBody>
      </p:sp>
      <p:sp>
        <p:nvSpPr>
          <p:cNvPr id="128003" name="Rectangle 2"/>
          <p:cNvSpPr>
            <a:spLocks noGrp="1" noRot="1" noChangeAspect="1" noChangeArrowheads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128004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  <a:extLs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en-US">
              <a:latin typeface="Arial" charset="0"/>
              <a:ea typeface="ＭＳ Ｐゴシック" charset="0"/>
              <a:cs typeface="ＭＳ Ｐゴシック" charset="0"/>
            </a:endParaRPr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37931725" indent="-37474525"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fld id="{DE52995D-08F6-154E-8BAE-1960054F3A60}" type="slidenum">
              <a:rPr lang="en-US" sz="1200">
                <a:latin typeface="Arial" charset="0"/>
              </a:rPr>
              <a:pPr/>
              <a:t>48</a:t>
            </a:fld>
            <a:endParaRPr lang="en-US" sz="1200">
              <a:latin typeface="Arial" charset="0"/>
            </a:endParaRPr>
          </a:p>
        </p:txBody>
      </p:sp>
      <p:sp>
        <p:nvSpPr>
          <p:cNvPr id="130051" name="Rectangle 2"/>
          <p:cNvSpPr>
            <a:spLocks noGrp="1" noRot="1" noChangeAspect="1" noChangeArrowheads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130052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  <a:extLs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en-US">
              <a:latin typeface="Arial" charset="0"/>
              <a:ea typeface="ＭＳ Ｐゴシック" charset="0"/>
              <a:cs typeface="ＭＳ Ｐゴシック" charset="0"/>
            </a:endParaRPr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0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37931725" indent="-37474525"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fld id="{F57D4AFF-DEA0-634F-9468-9E92843EB7D5}" type="slidenum">
              <a:rPr lang="en-US" sz="1200">
                <a:latin typeface="Arial" charset="0"/>
              </a:rPr>
              <a:pPr/>
              <a:t>49</a:t>
            </a:fld>
            <a:endParaRPr lang="en-US" sz="1200">
              <a:latin typeface="Arial" charset="0"/>
            </a:endParaRPr>
          </a:p>
        </p:txBody>
      </p:sp>
      <p:sp>
        <p:nvSpPr>
          <p:cNvPr id="132099" name="Rectangle 2"/>
          <p:cNvSpPr>
            <a:spLocks noGrp="1" noRot="1" noChangeAspect="1" noChangeArrowheads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132100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  <a:extLs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en-US">
              <a:latin typeface="Arial" charset="0"/>
              <a:ea typeface="ＭＳ Ｐゴシック" charset="0"/>
              <a:cs typeface="ＭＳ Ｐゴシック" charset="0"/>
            </a:endParaRPr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37931725" indent="-37474525"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fld id="{FDF9587D-4433-0543-A721-D89423CC312F}" type="slidenum">
              <a:rPr lang="en-US" sz="1200">
                <a:latin typeface="Arial" charset="0"/>
              </a:rPr>
              <a:pPr/>
              <a:t>52</a:t>
            </a:fld>
            <a:endParaRPr lang="en-US" sz="1200">
              <a:latin typeface="Arial" charset="0"/>
            </a:endParaRPr>
          </a:p>
        </p:txBody>
      </p:sp>
      <p:sp>
        <p:nvSpPr>
          <p:cNvPr id="136195" name="Rectangle 2"/>
          <p:cNvSpPr>
            <a:spLocks noGrp="1" noRot="1" noChangeAspect="1" noChangeArrowheads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136196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 eaLnBrk="1" hangingPunct="1"/>
            <a:endParaRPr lang="en-US" dirty="0">
              <a:latin typeface="Arial" charset="0"/>
              <a:ea typeface="ＭＳ Ｐゴシック" charset="0"/>
              <a:cs typeface="ＭＳ Ｐゴシック" charset="0"/>
            </a:endParaRPr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2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37931725" indent="-37474525"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fld id="{26DE7823-60DF-7547-9F3D-85E92C4A8EF9}" type="slidenum">
              <a:rPr lang="en-US" sz="1200">
                <a:latin typeface="Arial" charset="0"/>
              </a:rPr>
              <a:pPr/>
              <a:t>53</a:t>
            </a:fld>
            <a:endParaRPr lang="en-US" sz="1200">
              <a:latin typeface="Arial" charset="0"/>
            </a:endParaRPr>
          </a:p>
        </p:txBody>
      </p:sp>
      <p:sp>
        <p:nvSpPr>
          <p:cNvPr id="140291" name="Rectangle 2"/>
          <p:cNvSpPr>
            <a:spLocks noGrp="1" noRot="1" noChangeAspect="1" noChangeArrowheads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140292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 eaLnBrk="1" hangingPunct="1"/>
            <a:endParaRPr lang="en-US" dirty="0">
              <a:latin typeface="Arial" charset="0"/>
              <a:ea typeface="ＭＳ Ｐゴシック" charset="0"/>
              <a:cs typeface="ＭＳ Ｐゴシック" charset="0"/>
            </a:endParaRPr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2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37931725" indent="-37474525"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fld id="{C7E73477-C508-D04A-8AEB-1DF490035A39}" type="slidenum">
              <a:rPr lang="en-US" sz="1200">
                <a:latin typeface="Arial" charset="0"/>
              </a:rPr>
              <a:pPr/>
              <a:t>54</a:t>
            </a:fld>
            <a:endParaRPr lang="en-US" sz="1200">
              <a:latin typeface="Arial" charset="0"/>
            </a:endParaRPr>
          </a:p>
        </p:txBody>
      </p:sp>
      <p:sp>
        <p:nvSpPr>
          <p:cNvPr id="138243" name="Rectangle 2"/>
          <p:cNvSpPr>
            <a:spLocks noGrp="1" noRot="1" noChangeAspect="1" noChangeArrowheads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138244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 eaLnBrk="1" hangingPunct="1"/>
            <a:endParaRPr lang="en-US" dirty="0">
              <a:latin typeface="Arial" charset="0"/>
              <a:ea typeface="ＭＳ Ｐゴシック" charset="0"/>
              <a:cs typeface="ＭＳ Ｐゴシック" charset="0"/>
            </a:endParaRPr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39D8-4C81-3749-AA04-ECA8051C370D}" type="slidenum">
              <a:rPr lang="en-US" smtClean="0"/>
              <a:t>55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756008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3FF259-8774-EA47-86B4-A83A8A77AF91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7387740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39D8-4C81-3749-AA04-ECA8051C370D}" type="slidenum">
              <a:rPr lang="en-US" smtClean="0"/>
              <a:t>56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6091479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37931725" indent="-37474525"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fld id="{02446C8E-9BFA-0D42-A1A7-2BCCF62F4271}" type="slidenum">
              <a:rPr lang="en-US" sz="1200">
                <a:latin typeface="Arial" charset="0"/>
              </a:rPr>
              <a:pPr/>
              <a:t>57</a:t>
            </a:fld>
            <a:endParaRPr lang="en-US" sz="1200">
              <a:latin typeface="Arial" charset="0"/>
            </a:endParaRPr>
          </a:p>
        </p:txBody>
      </p:sp>
      <p:sp>
        <p:nvSpPr>
          <p:cNvPr id="95235" name="Rectangle 2"/>
          <p:cNvSpPr>
            <a:spLocks noGrp="1" noRot="1" noChangeAspect="1" noChangeArrowheads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95236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 eaLnBrk="1" hangingPunct="1"/>
            <a:endParaRPr lang="en-US" dirty="0">
              <a:latin typeface="Arial" charset="0"/>
              <a:ea typeface="ＭＳ Ｐゴシック" charset="0"/>
              <a:cs typeface="ＭＳ Ｐゴシック" charset="0"/>
            </a:endParaRPr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39D8-4C81-3749-AA04-ECA8051C370D}" type="slidenum">
              <a:rPr lang="en-US" smtClean="0"/>
              <a:t>58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8851927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399886-FA59-F34A-BFE6-7151EB84F3BD}" type="slidenum">
              <a:rPr lang="en-US" smtClean="0"/>
              <a:t>62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0966049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3FF259-8774-EA47-86B4-A83A8A77AF91}" type="slidenum">
              <a:rPr lang="en-US" smtClean="0"/>
              <a:t>69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7387740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3FF259-8774-EA47-86B4-A83A8A77AF91}" type="slidenum">
              <a:rPr lang="en-US" smtClean="0"/>
              <a:t>70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497749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399886-FA59-F34A-BFE6-7151EB84F3BD}" type="slidenum">
              <a:rPr lang="en-US" smtClean="0"/>
              <a:t>72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2372315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39D8-4C81-3749-AA04-ECA8051C370D}" type="slidenum">
              <a:rPr lang="en-US" smtClean="0"/>
              <a:t>73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6215227"/>
      </p:ext>
    </p:extLst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765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dirty="0" smtClean="0"/>
          </a:p>
        </p:txBody>
      </p:sp>
      <p:sp>
        <p:nvSpPr>
          <p:cNvPr id="2765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</a:pPr>
            <a:fld id="{2D6FF4D5-8B9D-4796-9D4C-C51FE0263C31}" type="slidenum">
              <a:rPr lang="en-US" altLang="en-US" smtClean="0">
                <a:solidFill>
                  <a:prstClr val="black"/>
                </a:solidFill>
                <a:latin typeface="Times" pitchFamily="18" charset="0"/>
              </a:rPr>
              <a:pPr>
                <a:spcBef>
                  <a:spcPct val="0"/>
                </a:spcBef>
              </a:pPr>
              <a:t>75</a:t>
            </a:fld>
            <a:endParaRPr lang="en-US" altLang="en-US" smtClean="0">
              <a:solidFill>
                <a:prstClr val="black"/>
              </a:solidFill>
              <a:latin typeface="Times" pitchFamily="18" charset="0"/>
            </a:endParaRPr>
          </a:p>
        </p:txBody>
      </p:sp>
    </p:spTree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39D8-4C81-3749-AA04-ECA8051C370D}" type="slidenum">
              <a:rPr lang="en-US" smtClean="0"/>
              <a:t>79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621522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399886-FA59-F34A-BFE6-7151EB84F3BD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699485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Tx/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572A0E-37B7-624B-8662-91BCE7D963FE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305880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AB4134-6F9E-2943-B7CA-AE4FB9B9CD63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257386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39D8-4C81-3749-AA04-ECA8051C370D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633392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BDE05D-DC9E-C44B-901B-403DA5FE887F}" type="datetimeFigureOut">
              <a:rPr lang="en-US" smtClean="0"/>
              <a:t>2/27/17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4E3324-C499-6B4E-8F27-3618917986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27882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BDE05D-DC9E-C44B-901B-403DA5FE887F}" type="datetimeFigureOut">
              <a:rPr lang="en-US" smtClean="0"/>
              <a:t>2/27/17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4E3324-C499-6B4E-8F27-3618917986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40175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BDE05D-DC9E-C44B-901B-403DA5FE887F}" type="datetimeFigureOut">
              <a:rPr lang="en-US" smtClean="0"/>
              <a:t>2/27/17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4E3324-C499-6B4E-8F27-3618917986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588428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42"/>
          <p:cNvGrpSpPr>
            <a:grpSpLocks/>
          </p:cNvGrpSpPr>
          <p:nvPr/>
        </p:nvGrpSpPr>
        <p:grpSpPr bwMode="auto">
          <a:xfrm>
            <a:off x="-382588" y="0"/>
            <a:ext cx="9932988" cy="6858000"/>
            <a:chOff x="-382404" y="0"/>
            <a:chExt cx="9932332" cy="6858000"/>
          </a:xfrm>
        </p:grpSpPr>
        <p:grpSp>
          <p:nvGrpSpPr>
            <p:cNvPr id="5" name="Group 44"/>
            <p:cNvGrpSpPr>
              <a:grpSpLocks/>
            </p:cNvGrpSpPr>
            <p:nvPr/>
          </p:nvGrpSpPr>
          <p:grpSpPr bwMode="auto">
            <a:xfrm>
              <a:off x="159" y="0"/>
              <a:ext cx="9143396" cy="6858000"/>
              <a:chOff x="159" y="0"/>
              <a:chExt cx="9143396" cy="6858000"/>
            </a:xfrm>
          </p:grpSpPr>
          <p:grpSp>
            <p:nvGrpSpPr>
              <p:cNvPr id="28" name="Group 4"/>
              <p:cNvGrpSpPr>
                <a:grpSpLocks/>
              </p:cNvGrpSpPr>
              <p:nvPr/>
            </p:nvGrpSpPr>
            <p:grpSpPr bwMode="auto">
              <a:xfrm>
                <a:off x="159" y="0"/>
                <a:ext cx="2514434" cy="6858000"/>
                <a:chOff x="159" y="0"/>
                <a:chExt cx="2514434" cy="6858000"/>
              </a:xfrm>
            </p:grpSpPr>
            <p:sp>
              <p:nvSpPr>
                <p:cNvPr id="40" name="Rectangle 114"/>
                <p:cNvSpPr/>
                <p:nvPr/>
              </p:nvSpPr>
              <p:spPr>
                <a:xfrm>
                  <a:off x="914499" y="0"/>
                  <a:ext cx="1600094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defTabSz="9144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sz="2400">
                    <a:solidFill>
                      <a:prstClr val="white"/>
                    </a:solidFill>
                    <a:latin typeface="Century Gothic"/>
                  </a:endParaRPr>
                </a:p>
              </p:txBody>
            </p:sp>
            <p:sp>
              <p:nvSpPr>
                <p:cNvPr id="41" name="Rectangle 2"/>
                <p:cNvSpPr/>
                <p:nvPr/>
              </p:nvSpPr>
              <p:spPr>
                <a:xfrm>
                  <a:off x="159" y="0"/>
                  <a:ext cx="45717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defTabSz="9144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sz="2400">
                    <a:solidFill>
                      <a:prstClr val="white"/>
                    </a:solidFill>
                    <a:latin typeface="Century Gothic"/>
                  </a:endParaRPr>
                </a:p>
              </p:txBody>
            </p:sp>
            <p:sp>
              <p:nvSpPr>
                <p:cNvPr id="42" name="Rectangle 3"/>
                <p:cNvSpPr/>
                <p:nvPr/>
              </p:nvSpPr>
              <p:spPr>
                <a:xfrm>
                  <a:off x="228744" y="0"/>
                  <a:ext cx="76195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defTabSz="9144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sz="2400">
                    <a:solidFill>
                      <a:prstClr val="white"/>
                    </a:solidFill>
                    <a:latin typeface="Century Gothic"/>
                  </a:endParaRPr>
                </a:p>
              </p:txBody>
            </p:sp>
          </p:grpSp>
          <p:grpSp>
            <p:nvGrpSpPr>
              <p:cNvPr id="29" name="Group 5"/>
              <p:cNvGrpSpPr>
                <a:grpSpLocks/>
              </p:cNvGrpSpPr>
              <p:nvPr/>
            </p:nvGrpSpPr>
            <p:grpSpPr bwMode="auto">
              <a:xfrm>
                <a:off x="422406" y="0"/>
                <a:ext cx="2514434" cy="6858000"/>
                <a:chOff x="-504" y="0"/>
                <a:chExt cx="2514434" cy="6858000"/>
              </a:xfrm>
            </p:grpSpPr>
            <p:sp>
              <p:nvSpPr>
                <p:cNvPr id="37" name="Rectangle 84"/>
                <p:cNvSpPr/>
                <p:nvPr/>
              </p:nvSpPr>
              <p:spPr>
                <a:xfrm>
                  <a:off x="913836" y="0"/>
                  <a:ext cx="1600094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defTabSz="9144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sz="2400">
                    <a:solidFill>
                      <a:prstClr val="white"/>
                    </a:solidFill>
                    <a:latin typeface="Century Gothic"/>
                  </a:endParaRPr>
                </a:p>
              </p:txBody>
            </p:sp>
            <p:sp>
              <p:nvSpPr>
                <p:cNvPr id="38" name="Rectangle 85"/>
                <p:cNvSpPr/>
                <p:nvPr/>
              </p:nvSpPr>
              <p:spPr>
                <a:xfrm>
                  <a:off x="-504" y="0"/>
                  <a:ext cx="45717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defTabSz="9144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sz="2400">
                    <a:solidFill>
                      <a:prstClr val="white"/>
                    </a:solidFill>
                    <a:latin typeface="Century Gothic"/>
                  </a:endParaRPr>
                </a:p>
              </p:txBody>
            </p:sp>
            <p:sp>
              <p:nvSpPr>
                <p:cNvPr id="39" name="Rectangle 113"/>
                <p:cNvSpPr/>
                <p:nvPr/>
              </p:nvSpPr>
              <p:spPr>
                <a:xfrm>
                  <a:off x="228081" y="0"/>
                  <a:ext cx="76195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defTabSz="9144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sz="2400">
                    <a:solidFill>
                      <a:prstClr val="white"/>
                    </a:solidFill>
                    <a:latin typeface="Century Gothic"/>
                  </a:endParaRPr>
                </a:p>
              </p:txBody>
            </p:sp>
          </p:grpSp>
          <p:grpSp>
            <p:nvGrpSpPr>
              <p:cNvPr id="30" name="Group 9"/>
              <p:cNvGrpSpPr>
                <a:grpSpLocks/>
              </p:cNvGrpSpPr>
              <p:nvPr/>
            </p:nvGrpSpPr>
            <p:grpSpPr bwMode="auto">
              <a:xfrm rot="10800000">
                <a:off x="6629121" y="0"/>
                <a:ext cx="2514434" cy="6858000"/>
                <a:chOff x="445" y="0"/>
                <a:chExt cx="2514434" cy="6858000"/>
              </a:xfrm>
            </p:grpSpPr>
            <p:sp>
              <p:nvSpPr>
                <p:cNvPr id="34" name="Rectangle 77"/>
                <p:cNvSpPr/>
                <p:nvPr/>
              </p:nvSpPr>
              <p:spPr>
                <a:xfrm>
                  <a:off x="914785" y="0"/>
                  <a:ext cx="1600094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defTabSz="9144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sz="2400">
                    <a:solidFill>
                      <a:prstClr val="white"/>
                    </a:solidFill>
                    <a:latin typeface="Century Gothic"/>
                  </a:endParaRPr>
                </a:p>
              </p:txBody>
            </p:sp>
            <p:sp>
              <p:nvSpPr>
                <p:cNvPr id="35" name="Rectangle 78"/>
                <p:cNvSpPr/>
                <p:nvPr/>
              </p:nvSpPr>
              <p:spPr>
                <a:xfrm>
                  <a:off x="445" y="0"/>
                  <a:ext cx="45717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defTabSz="9144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sz="2400">
                    <a:solidFill>
                      <a:prstClr val="white"/>
                    </a:solidFill>
                    <a:latin typeface="Century Gothic"/>
                  </a:endParaRPr>
                </a:p>
              </p:txBody>
            </p:sp>
            <p:sp>
              <p:nvSpPr>
                <p:cNvPr id="36" name="Rectangle 80"/>
                <p:cNvSpPr/>
                <p:nvPr/>
              </p:nvSpPr>
              <p:spPr>
                <a:xfrm>
                  <a:off x="229030" y="0"/>
                  <a:ext cx="76195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defTabSz="9144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sz="2400">
                    <a:solidFill>
                      <a:prstClr val="white"/>
                    </a:solidFill>
                    <a:latin typeface="Century Gothic"/>
                  </a:endParaRPr>
                </a:p>
              </p:txBody>
            </p:sp>
          </p:grpSp>
          <p:sp>
            <p:nvSpPr>
              <p:cNvPr id="31" name="Rectangle 74"/>
              <p:cNvSpPr/>
              <p:nvPr/>
            </p:nvSpPr>
            <p:spPr>
              <a:xfrm>
                <a:off x="3809907" y="0"/>
                <a:ext cx="2819214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400">
                  <a:solidFill>
                    <a:prstClr val="white"/>
                  </a:solidFill>
                  <a:latin typeface="Century Gothic"/>
                </a:endParaRPr>
              </a:p>
            </p:txBody>
          </p:sp>
          <p:sp>
            <p:nvSpPr>
              <p:cNvPr id="32" name="Rectangle 75"/>
              <p:cNvSpPr/>
              <p:nvPr/>
            </p:nvSpPr>
            <p:spPr>
              <a:xfrm>
                <a:off x="2895568" y="0"/>
                <a:ext cx="45717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400">
                  <a:solidFill>
                    <a:prstClr val="white"/>
                  </a:solidFill>
                  <a:latin typeface="Century Gothic"/>
                </a:endParaRPr>
              </a:p>
            </p:txBody>
          </p:sp>
          <p:sp>
            <p:nvSpPr>
              <p:cNvPr id="33" name="Rectangle 76"/>
              <p:cNvSpPr/>
              <p:nvPr/>
            </p:nvSpPr>
            <p:spPr>
              <a:xfrm>
                <a:off x="3124153" y="0"/>
                <a:ext cx="76195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400">
                  <a:solidFill>
                    <a:prstClr val="white"/>
                  </a:solidFill>
                  <a:latin typeface="Century Gothic"/>
                </a:endParaRPr>
              </a:p>
            </p:txBody>
          </p:sp>
        </p:grpSp>
        <p:sp>
          <p:nvSpPr>
            <p:cNvPr id="6" name="Freeform 44"/>
            <p:cNvSpPr/>
            <p:nvPr/>
          </p:nvSpPr>
          <p:spPr>
            <a:xfrm>
              <a:off x="-12540" y="5035550"/>
              <a:ext cx="9144984" cy="1174750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defTabSz="914400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400">
                <a:solidFill>
                  <a:prstClr val="black"/>
                </a:solidFill>
                <a:latin typeface="Century Gothic"/>
              </a:endParaRPr>
            </a:p>
          </p:txBody>
        </p:sp>
        <p:sp>
          <p:nvSpPr>
            <p:cNvPr id="7" name="Freeform 47"/>
            <p:cNvSpPr/>
            <p:nvPr/>
          </p:nvSpPr>
          <p:spPr>
            <a:xfrm>
              <a:off x="-12540" y="3467100"/>
              <a:ext cx="9144984" cy="890588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defTabSz="914400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400">
                <a:solidFill>
                  <a:prstClr val="black"/>
                </a:solidFill>
                <a:latin typeface="Century Gothic"/>
              </a:endParaRPr>
            </a:p>
          </p:txBody>
        </p:sp>
        <p:sp>
          <p:nvSpPr>
            <p:cNvPr id="8" name="Freeform 48"/>
            <p:cNvSpPr/>
            <p:nvPr/>
          </p:nvSpPr>
          <p:spPr>
            <a:xfrm>
              <a:off x="-23653" y="5640388"/>
              <a:ext cx="3004940" cy="1211262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defTabSz="914400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400">
                <a:solidFill>
                  <a:prstClr val="black"/>
                </a:solidFill>
                <a:latin typeface="Century Gothic"/>
              </a:endParaRPr>
            </a:p>
          </p:txBody>
        </p:sp>
        <p:sp>
          <p:nvSpPr>
            <p:cNvPr id="9" name="Freeform 50"/>
            <p:cNvSpPr/>
            <p:nvPr/>
          </p:nvSpPr>
          <p:spPr>
            <a:xfrm>
              <a:off x="-12540" y="5284788"/>
              <a:ext cx="9144984" cy="1477962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defTabSz="914400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400">
                <a:solidFill>
                  <a:prstClr val="black"/>
                </a:solidFill>
                <a:latin typeface="Century Gothic"/>
              </a:endParaRPr>
            </a:p>
          </p:txBody>
        </p:sp>
        <p:sp>
          <p:nvSpPr>
            <p:cNvPr id="10" name="Freeform 51"/>
            <p:cNvSpPr/>
            <p:nvPr/>
          </p:nvSpPr>
          <p:spPr>
            <a:xfrm>
              <a:off x="2136793" y="5132388"/>
              <a:ext cx="6982952" cy="171926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defTabSz="914400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400">
                <a:solidFill>
                  <a:prstClr val="black"/>
                </a:solidFill>
                <a:latin typeface="Century Gothic"/>
              </a:endParaRPr>
            </a:p>
          </p:txBody>
        </p:sp>
        <p:sp>
          <p:nvSpPr>
            <p:cNvPr id="11" name="Hexagon 52"/>
            <p:cNvSpPr/>
            <p:nvPr/>
          </p:nvSpPr>
          <p:spPr>
            <a:xfrm rot="1800000">
              <a:off x="2995574" y="2859088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400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400">
                <a:solidFill>
                  <a:prstClr val="white"/>
                </a:solidFill>
                <a:latin typeface="Century Gothic"/>
              </a:endParaRPr>
            </a:p>
          </p:txBody>
        </p:sp>
        <p:sp>
          <p:nvSpPr>
            <p:cNvPr id="12" name="Hexagon 53"/>
            <p:cNvSpPr/>
            <p:nvPr/>
          </p:nvSpPr>
          <p:spPr>
            <a:xfrm rot="1800000">
              <a:off x="3719426" y="412591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400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400">
                <a:solidFill>
                  <a:prstClr val="white"/>
                </a:solidFill>
                <a:latin typeface="Century Gothic"/>
              </a:endParaRPr>
            </a:p>
          </p:txBody>
        </p:sp>
        <p:sp>
          <p:nvSpPr>
            <p:cNvPr id="13" name="Hexagon 54"/>
            <p:cNvSpPr/>
            <p:nvPr/>
          </p:nvSpPr>
          <p:spPr>
            <a:xfrm rot="1800000">
              <a:off x="3728950" y="159226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400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400">
                <a:solidFill>
                  <a:prstClr val="white"/>
                </a:solidFill>
                <a:latin typeface="Century Gothic"/>
              </a:endParaRPr>
            </a:p>
          </p:txBody>
        </p:sp>
        <p:sp>
          <p:nvSpPr>
            <p:cNvPr id="14" name="Hexagon 55"/>
            <p:cNvSpPr/>
            <p:nvPr/>
          </p:nvSpPr>
          <p:spPr>
            <a:xfrm rot="1800000">
              <a:off x="2976525" y="325438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400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400">
                <a:solidFill>
                  <a:prstClr val="white"/>
                </a:solidFill>
                <a:latin typeface="Century Gothic"/>
              </a:endParaRPr>
            </a:p>
          </p:txBody>
        </p:sp>
        <p:sp>
          <p:nvSpPr>
            <p:cNvPr id="15" name="Hexagon 56"/>
            <p:cNvSpPr/>
            <p:nvPr/>
          </p:nvSpPr>
          <p:spPr>
            <a:xfrm rot="1800000">
              <a:off x="4462327" y="538321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400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400">
                <a:solidFill>
                  <a:prstClr val="white"/>
                </a:solidFill>
                <a:latin typeface="Century Gothic"/>
              </a:endParaRPr>
            </a:p>
          </p:txBody>
        </p:sp>
        <p:sp>
          <p:nvSpPr>
            <p:cNvPr id="16" name="Freeform 57"/>
            <p:cNvSpPr/>
            <p:nvPr/>
          </p:nvSpPr>
          <p:spPr>
            <a:xfrm rot="1800000">
              <a:off x="-382404" y="4202113"/>
              <a:ext cx="1261980" cy="1387475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400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400">
                <a:solidFill>
                  <a:prstClr val="white"/>
                </a:solidFill>
                <a:latin typeface="Century Gothic"/>
              </a:endParaRPr>
            </a:p>
          </p:txBody>
        </p:sp>
        <p:sp>
          <p:nvSpPr>
            <p:cNvPr id="17" name="Hexagon 58"/>
            <p:cNvSpPr/>
            <p:nvPr/>
          </p:nvSpPr>
          <p:spPr>
            <a:xfrm rot="1800000">
              <a:off x="23970" y="540226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400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400">
                <a:solidFill>
                  <a:prstClr val="white"/>
                </a:solidFill>
                <a:latin typeface="Century Gothic"/>
              </a:endParaRPr>
            </a:p>
          </p:txBody>
        </p:sp>
        <p:sp>
          <p:nvSpPr>
            <p:cNvPr id="18" name="Hexagon 59"/>
            <p:cNvSpPr/>
            <p:nvPr/>
          </p:nvSpPr>
          <p:spPr>
            <a:xfrm rot="1800000">
              <a:off x="52543" y="284956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400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400">
                <a:solidFill>
                  <a:prstClr val="white"/>
                </a:solidFill>
                <a:latin typeface="Century Gothic"/>
              </a:endParaRPr>
            </a:p>
          </p:txBody>
        </p:sp>
        <p:sp>
          <p:nvSpPr>
            <p:cNvPr id="19" name="Hexagon 60"/>
            <p:cNvSpPr/>
            <p:nvPr/>
          </p:nvSpPr>
          <p:spPr>
            <a:xfrm rot="1800000">
              <a:off x="776395" y="412591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400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400">
                <a:solidFill>
                  <a:prstClr val="white"/>
                </a:solidFill>
                <a:latin typeface="Century Gothic"/>
              </a:endParaRPr>
            </a:p>
          </p:txBody>
        </p:sp>
        <p:sp>
          <p:nvSpPr>
            <p:cNvPr id="20" name="Hexagon 61"/>
            <p:cNvSpPr/>
            <p:nvPr/>
          </p:nvSpPr>
          <p:spPr>
            <a:xfrm rot="1800000">
              <a:off x="1509772" y="5411788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400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400">
                <a:solidFill>
                  <a:prstClr val="white"/>
                </a:solidFill>
                <a:latin typeface="Century Gothic"/>
              </a:endParaRPr>
            </a:p>
          </p:txBody>
        </p:sp>
        <p:sp>
          <p:nvSpPr>
            <p:cNvPr id="21" name="Hexagon 62"/>
            <p:cNvSpPr/>
            <p:nvPr/>
          </p:nvSpPr>
          <p:spPr>
            <a:xfrm rot="1800000">
              <a:off x="1528821" y="2859088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400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400">
                <a:solidFill>
                  <a:prstClr val="white"/>
                </a:solidFill>
                <a:latin typeface="Century Gothic"/>
              </a:endParaRPr>
            </a:p>
          </p:txBody>
        </p:sp>
        <p:sp>
          <p:nvSpPr>
            <p:cNvPr id="22" name="Hexagon 63"/>
            <p:cNvSpPr/>
            <p:nvPr/>
          </p:nvSpPr>
          <p:spPr>
            <a:xfrm rot="1800000">
              <a:off x="795444" y="1563688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400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400">
                <a:solidFill>
                  <a:prstClr val="white"/>
                </a:solidFill>
                <a:latin typeface="Century Gothic"/>
              </a:endParaRPr>
            </a:p>
          </p:txBody>
        </p:sp>
        <p:sp>
          <p:nvSpPr>
            <p:cNvPr id="23" name="Hexagon 64"/>
            <p:cNvSpPr/>
            <p:nvPr/>
          </p:nvSpPr>
          <p:spPr>
            <a:xfrm rot="1800000">
              <a:off x="6806909" y="4144963"/>
              <a:ext cx="1600094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400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400">
                <a:solidFill>
                  <a:prstClr val="white"/>
                </a:solidFill>
                <a:latin typeface="Century Gothic"/>
              </a:endParaRPr>
            </a:p>
          </p:txBody>
        </p:sp>
        <p:sp>
          <p:nvSpPr>
            <p:cNvPr id="24" name="Hexagon 65"/>
            <p:cNvSpPr/>
            <p:nvPr/>
          </p:nvSpPr>
          <p:spPr>
            <a:xfrm rot="1800000">
              <a:off x="7549810" y="5421313"/>
              <a:ext cx="1600094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400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400">
                <a:solidFill>
                  <a:prstClr val="white"/>
                </a:solidFill>
                <a:latin typeface="Century Gothic"/>
              </a:endParaRPr>
            </a:p>
          </p:txBody>
        </p:sp>
        <p:sp>
          <p:nvSpPr>
            <p:cNvPr id="25" name="Hexagon 66"/>
            <p:cNvSpPr/>
            <p:nvPr/>
          </p:nvSpPr>
          <p:spPr>
            <a:xfrm rot="1800000">
              <a:off x="7549810" y="2868613"/>
              <a:ext cx="1600094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400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400">
                <a:solidFill>
                  <a:prstClr val="white"/>
                </a:solidFill>
                <a:latin typeface="Century Gothic"/>
              </a:endParaRPr>
            </a:p>
          </p:txBody>
        </p:sp>
        <p:sp>
          <p:nvSpPr>
            <p:cNvPr id="26" name="Freeform 67"/>
            <p:cNvSpPr/>
            <p:nvPr/>
          </p:nvSpPr>
          <p:spPr>
            <a:xfrm rot="1800000">
              <a:off x="8306998" y="4056063"/>
              <a:ext cx="1242930" cy="1387475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400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400">
                <a:solidFill>
                  <a:prstClr val="white"/>
                </a:solidFill>
                <a:latin typeface="Century Gothic"/>
              </a:endParaRPr>
            </a:p>
          </p:txBody>
        </p:sp>
        <p:sp>
          <p:nvSpPr>
            <p:cNvPr id="27" name="Freeform 68"/>
            <p:cNvSpPr/>
            <p:nvPr/>
          </p:nvSpPr>
          <p:spPr>
            <a:xfrm rot="1800000">
              <a:off x="8306998" y="1511300"/>
              <a:ext cx="1241343" cy="1389063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400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400">
                <a:solidFill>
                  <a:prstClr val="white"/>
                </a:solidFill>
                <a:latin typeface="Century Gothic"/>
              </a:endParaRPr>
            </a:p>
          </p:txBody>
        </p:sp>
      </p:grpSp>
      <p:sp>
        <p:nvSpPr>
          <p:cNvPr id="43" name="Rectangle 45"/>
          <p:cNvSpPr/>
          <p:nvPr/>
        </p:nvSpPr>
        <p:spPr>
          <a:xfrm>
            <a:off x="4560888" y="-22225"/>
            <a:ext cx="3679825" cy="6272213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prstClr val="white"/>
              </a:solidFill>
              <a:latin typeface="Century Gothic"/>
            </a:endParaRPr>
          </a:p>
        </p:txBody>
      </p:sp>
      <p:sp>
        <p:nvSpPr>
          <p:cNvPr id="44" name="Rectangle 46"/>
          <p:cNvSpPr/>
          <p:nvPr/>
        </p:nvSpPr>
        <p:spPr>
          <a:xfrm>
            <a:off x="4649788" y="-22225"/>
            <a:ext cx="3505200" cy="23129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prstClr val="white"/>
              </a:solidFill>
              <a:latin typeface="Century Gothic"/>
            </a:endParaRPr>
          </a:p>
        </p:txBody>
      </p:sp>
      <p:sp>
        <p:nvSpPr>
          <p:cNvPr id="45" name="Rectangle 49"/>
          <p:cNvSpPr/>
          <p:nvPr/>
        </p:nvSpPr>
        <p:spPr>
          <a:xfrm>
            <a:off x="4651375" y="6088063"/>
            <a:ext cx="3505200" cy="8255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prstClr val="white"/>
              </a:solidFill>
              <a:latin typeface="Century Gothic"/>
            </a:endParaRPr>
          </a:p>
        </p:txBody>
      </p:sp>
      <p:sp>
        <p:nvSpPr>
          <p:cNvPr id="46" name="Rectangle 88"/>
          <p:cNvSpPr/>
          <p:nvPr/>
        </p:nvSpPr>
        <p:spPr>
          <a:xfrm>
            <a:off x="4651375" y="6088063"/>
            <a:ext cx="3505200" cy="8255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prstClr val="white"/>
              </a:solidFill>
              <a:latin typeface="Century Gothic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733365" y="2708476"/>
            <a:ext cx="3313355" cy="1702160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33365" y="4421080"/>
            <a:ext cx="3309803" cy="1260629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rgbClr val="42424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7" name="Date Placeholder 3"/>
          <p:cNvSpPr>
            <a:spLocks noGrp="1"/>
          </p:cNvSpPr>
          <p:nvPr>
            <p:ph type="dt" sz="half" idx="10"/>
          </p:nvPr>
        </p:nvSpPr>
        <p:spPr>
          <a:xfrm>
            <a:off x="4738688" y="1516063"/>
            <a:ext cx="2133600" cy="752475"/>
          </a:xfrm>
        </p:spPr>
        <p:txBody>
          <a:bodyPr anchor="b"/>
          <a:lstStyle>
            <a:lvl1pPr algn="l">
              <a:defRPr sz="2400"/>
            </a:lvl1pPr>
          </a:lstStyle>
          <a:p>
            <a:pPr>
              <a:defRPr/>
            </a:pPr>
            <a:fld id="{922C97F4-C6E3-4147-BCD1-A1A34F15B109}" type="datetime4">
              <a:rPr lang="en-US"/>
              <a:pPr>
                <a:defRPr/>
              </a:pPr>
              <a:t>February 27, 2017</a:t>
            </a:fld>
            <a:endParaRPr lang="en-US" dirty="0"/>
          </a:p>
        </p:txBody>
      </p:sp>
      <p:sp>
        <p:nvSpPr>
          <p:cNvPr id="48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03838" y="5719763"/>
            <a:ext cx="2830512" cy="365125"/>
          </a:xfrm>
        </p:spPr>
        <p:txBody>
          <a:bodyPr>
            <a:normAutofit/>
          </a:bodyPr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pPr>
              <a:defRPr/>
            </a:pPr>
            <a:endParaRPr lang="en-US">
              <a:solidFill>
                <a:srgbClr val="94C600"/>
              </a:solidFill>
            </a:endParaRPr>
          </a:p>
        </p:txBody>
      </p:sp>
      <p:sp>
        <p:nvSpPr>
          <p:cNvPr id="4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49788" y="5719763"/>
            <a:ext cx="642937" cy="365125"/>
          </a:xfrm>
          <a:prstGeom prst="rect">
            <a:avLst/>
          </a:prstGeom>
        </p:spPr>
        <p:txBody>
          <a:bodyPr/>
          <a:lstStyle>
            <a:lvl1pPr eaLnBrk="0" hangingPunct="0">
              <a:defRPr>
                <a:solidFill>
                  <a:schemeClr val="accent1"/>
                </a:solidFill>
                <a:latin typeface="Times" charset="0"/>
                <a:ea typeface="ＭＳ Ｐゴシック" charset="-128"/>
              </a:defRPr>
            </a:lvl1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fld id="{98C63003-B602-452D-88AE-013CD83FB9A8}" type="slidenum">
              <a:rPr lang="en-US" sz="2400">
                <a:solidFill>
                  <a:srgbClr val="94C600"/>
                </a:solidFill>
              </a:rPr>
              <a:pPr defTabSz="91440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sz="2400" dirty="0">
              <a:solidFill>
                <a:srgbClr val="94C6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5954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762000"/>
            <a:ext cx="7620000" cy="1143000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0" y="2057400"/>
            <a:ext cx="7620000" cy="4114800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010400" y="6492875"/>
            <a:ext cx="2133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4686BD-4733-4B5A-A7F0-13B461E7D8C1}" type="datetime4">
              <a:rPr lang="en-US"/>
              <a:pPr>
                <a:defRPr/>
              </a:pPr>
              <a:t>February 27, 2017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371048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8645" y="2900829"/>
            <a:ext cx="6637468" cy="1362075"/>
          </a:xfrm>
        </p:spPr>
        <p:txBody>
          <a:bodyPr anchor="b"/>
          <a:lstStyle>
            <a:lvl1pPr algn="l">
              <a:defRPr sz="4000" b="0" cap="none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8645" y="4267200"/>
            <a:ext cx="6637467" cy="1520413"/>
          </a:xfrm>
        </p:spPr>
        <p:txBody>
          <a:bodyPr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010400" y="6492875"/>
            <a:ext cx="2133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88308EB-1905-4AB0-A4F3-2F5A7BC86B22}" type="datetime4">
              <a:rPr lang="en-US"/>
              <a:pPr>
                <a:defRPr/>
              </a:pPr>
              <a:t>February 27, 2017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193662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3490" y="762000"/>
            <a:ext cx="7024744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042416" y="2057400"/>
            <a:ext cx="3419856" cy="374904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057399"/>
            <a:ext cx="3419856" cy="374904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5"/>
          </p:nvPr>
        </p:nvSpPr>
        <p:spPr>
          <a:xfrm>
            <a:off x="7034213" y="6486525"/>
            <a:ext cx="2133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DBC152C-F18D-406F-B0CF-DCF507DC0936}" type="datetime4">
              <a:rPr lang="en-US"/>
              <a:pPr>
                <a:defRPr/>
              </a:pPr>
              <a:t>February 27, 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94C6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591133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12111" y="2316009"/>
            <a:ext cx="305714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41721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1837" y="2316010"/>
            <a:ext cx="3055717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7010400" y="6492875"/>
            <a:ext cx="2133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4478B57-89AB-4D10-A69C-C78A3CBE8F07}" type="datetime4">
              <a:rPr lang="en-US"/>
              <a:pPr>
                <a:defRPr/>
              </a:pPr>
              <a:t>February 27, 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94C6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708700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7010400" y="6492875"/>
            <a:ext cx="2133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75F24A-1194-4E9A-BCFD-BC754529C351}" type="datetime4">
              <a:rPr lang="en-US"/>
              <a:pPr>
                <a:defRPr/>
              </a:pPr>
              <a:t>February 27, 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94C6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688989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3"/>
          <p:cNvGrpSpPr>
            <a:grpSpLocks/>
          </p:cNvGrpSpPr>
          <p:nvPr/>
        </p:nvGrpSpPr>
        <p:grpSpPr bwMode="auto">
          <a:xfrm>
            <a:off x="-382588" y="0"/>
            <a:ext cx="9932988" cy="6858000"/>
            <a:chOff x="-382404" y="0"/>
            <a:chExt cx="9932332" cy="6858000"/>
          </a:xfrm>
        </p:grpSpPr>
        <p:grpSp>
          <p:nvGrpSpPr>
            <p:cNvPr id="6" name="Group 44"/>
            <p:cNvGrpSpPr>
              <a:grpSpLocks/>
            </p:cNvGrpSpPr>
            <p:nvPr/>
          </p:nvGrpSpPr>
          <p:grpSpPr bwMode="auto">
            <a:xfrm>
              <a:off x="159" y="0"/>
              <a:ext cx="9143396" cy="6858000"/>
              <a:chOff x="159" y="0"/>
              <a:chExt cx="9143396" cy="6858000"/>
            </a:xfrm>
          </p:grpSpPr>
          <p:grpSp>
            <p:nvGrpSpPr>
              <p:cNvPr id="29" name="Group 4"/>
              <p:cNvGrpSpPr>
                <a:grpSpLocks/>
              </p:cNvGrpSpPr>
              <p:nvPr/>
            </p:nvGrpSpPr>
            <p:grpSpPr bwMode="auto">
              <a:xfrm>
                <a:off x="159" y="0"/>
                <a:ext cx="2514434" cy="6858000"/>
                <a:chOff x="159" y="0"/>
                <a:chExt cx="2514434" cy="6858000"/>
              </a:xfrm>
            </p:grpSpPr>
            <p:sp>
              <p:nvSpPr>
                <p:cNvPr id="41" name="Rectangle 83"/>
                <p:cNvSpPr/>
                <p:nvPr/>
              </p:nvSpPr>
              <p:spPr>
                <a:xfrm>
                  <a:off x="914499" y="0"/>
                  <a:ext cx="1600094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defTabSz="9144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sz="2400">
                    <a:solidFill>
                      <a:prstClr val="white"/>
                    </a:solidFill>
                    <a:latin typeface="Century Gothic"/>
                  </a:endParaRPr>
                </a:p>
              </p:txBody>
            </p:sp>
            <p:sp>
              <p:nvSpPr>
                <p:cNvPr id="42" name="Rectangle 2"/>
                <p:cNvSpPr/>
                <p:nvPr/>
              </p:nvSpPr>
              <p:spPr>
                <a:xfrm>
                  <a:off x="159" y="0"/>
                  <a:ext cx="45717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defTabSz="9144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sz="2400">
                    <a:solidFill>
                      <a:prstClr val="white"/>
                    </a:solidFill>
                    <a:latin typeface="Century Gothic"/>
                  </a:endParaRPr>
                </a:p>
              </p:txBody>
            </p:sp>
            <p:sp>
              <p:nvSpPr>
                <p:cNvPr id="43" name="Rectangle 3"/>
                <p:cNvSpPr/>
                <p:nvPr/>
              </p:nvSpPr>
              <p:spPr>
                <a:xfrm>
                  <a:off x="228744" y="0"/>
                  <a:ext cx="76195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defTabSz="9144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sz="2400">
                    <a:solidFill>
                      <a:prstClr val="white"/>
                    </a:solidFill>
                    <a:latin typeface="Century Gothic"/>
                  </a:endParaRPr>
                </a:p>
              </p:txBody>
            </p:sp>
          </p:grpSp>
          <p:grpSp>
            <p:nvGrpSpPr>
              <p:cNvPr id="30" name="Group 5"/>
              <p:cNvGrpSpPr>
                <a:grpSpLocks/>
              </p:cNvGrpSpPr>
              <p:nvPr/>
            </p:nvGrpSpPr>
            <p:grpSpPr bwMode="auto">
              <a:xfrm>
                <a:off x="422406" y="0"/>
                <a:ext cx="2514434" cy="6858000"/>
                <a:chOff x="-504" y="0"/>
                <a:chExt cx="2514434" cy="6858000"/>
              </a:xfrm>
            </p:grpSpPr>
            <p:sp>
              <p:nvSpPr>
                <p:cNvPr id="38" name="Rectangle 80"/>
                <p:cNvSpPr/>
                <p:nvPr/>
              </p:nvSpPr>
              <p:spPr>
                <a:xfrm>
                  <a:off x="913836" y="0"/>
                  <a:ext cx="1600094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defTabSz="9144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sz="2400">
                    <a:solidFill>
                      <a:prstClr val="white"/>
                    </a:solidFill>
                    <a:latin typeface="Century Gothic"/>
                  </a:endParaRPr>
                </a:p>
              </p:txBody>
            </p:sp>
            <p:sp>
              <p:nvSpPr>
                <p:cNvPr id="39" name="Rectangle 81"/>
                <p:cNvSpPr/>
                <p:nvPr/>
              </p:nvSpPr>
              <p:spPr>
                <a:xfrm>
                  <a:off x="-504" y="0"/>
                  <a:ext cx="45717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defTabSz="9144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sz="2400">
                    <a:solidFill>
                      <a:prstClr val="white"/>
                    </a:solidFill>
                    <a:latin typeface="Century Gothic"/>
                  </a:endParaRPr>
                </a:p>
              </p:txBody>
            </p:sp>
            <p:sp>
              <p:nvSpPr>
                <p:cNvPr id="40" name="Rectangle 82"/>
                <p:cNvSpPr/>
                <p:nvPr/>
              </p:nvSpPr>
              <p:spPr>
                <a:xfrm>
                  <a:off x="228081" y="0"/>
                  <a:ext cx="76195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defTabSz="9144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sz="2400">
                    <a:solidFill>
                      <a:prstClr val="white"/>
                    </a:solidFill>
                    <a:latin typeface="Century Gothic"/>
                  </a:endParaRPr>
                </a:p>
              </p:txBody>
            </p:sp>
          </p:grpSp>
          <p:grpSp>
            <p:nvGrpSpPr>
              <p:cNvPr id="31" name="Group 9"/>
              <p:cNvGrpSpPr>
                <a:grpSpLocks/>
              </p:cNvGrpSpPr>
              <p:nvPr/>
            </p:nvGrpSpPr>
            <p:grpSpPr bwMode="auto">
              <a:xfrm rot="10800000">
                <a:off x="6629121" y="0"/>
                <a:ext cx="2514434" cy="6858000"/>
                <a:chOff x="445" y="0"/>
                <a:chExt cx="2514434" cy="6858000"/>
              </a:xfrm>
            </p:grpSpPr>
            <p:sp>
              <p:nvSpPr>
                <p:cNvPr id="35" name="Rectangle 77"/>
                <p:cNvSpPr/>
                <p:nvPr/>
              </p:nvSpPr>
              <p:spPr>
                <a:xfrm>
                  <a:off x="914785" y="0"/>
                  <a:ext cx="1600094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defTabSz="9144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sz="2400">
                    <a:solidFill>
                      <a:prstClr val="white"/>
                    </a:solidFill>
                    <a:latin typeface="Century Gothic"/>
                  </a:endParaRPr>
                </a:p>
              </p:txBody>
            </p:sp>
            <p:sp>
              <p:nvSpPr>
                <p:cNvPr id="36" name="Rectangle 78"/>
                <p:cNvSpPr/>
                <p:nvPr/>
              </p:nvSpPr>
              <p:spPr>
                <a:xfrm>
                  <a:off x="445" y="0"/>
                  <a:ext cx="45717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defTabSz="9144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sz="2400">
                    <a:solidFill>
                      <a:prstClr val="white"/>
                    </a:solidFill>
                    <a:latin typeface="Century Gothic"/>
                  </a:endParaRPr>
                </a:p>
              </p:txBody>
            </p:sp>
            <p:sp>
              <p:nvSpPr>
                <p:cNvPr id="37" name="Rectangle 79"/>
                <p:cNvSpPr/>
                <p:nvPr/>
              </p:nvSpPr>
              <p:spPr>
                <a:xfrm>
                  <a:off x="229030" y="0"/>
                  <a:ext cx="76195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defTabSz="9144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sz="2400">
                    <a:solidFill>
                      <a:prstClr val="white"/>
                    </a:solidFill>
                    <a:latin typeface="Century Gothic"/>
                  </a:endParaRPr>
                </a:p>
              </p:txBody>
            </p:sp>
          </p:grpSp>
          <p:sp>
            <p:nvSpPr>
              <p:cNvPr id="32" name="Rectangle 74"/>
              <p:cNvSpPr/>
              <p:nvPr/>
            </p:nvSpPr>
            <p:spPr>
              <a:xfrm>
                <a:off x="3809907" y="0"/>
                <a:ext cx="2819214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400">
                  <a:solidFill>
                    <a:prstClr val="white"/>
                  </a:solidFill>
                  <a:latin typeface="Century Gothic"/>
                </a:endParaRPr>
              </a:p>
            </p:txBody>
          </p:sp>
          <p:sp>
            <p:nvSpPr>
              <p:cNvPr id="33" name="Rectangle 75"/>
              <p:cNvSpPr/>
              <p:nvPr/>
            </p:nvSpPr>
            <p:spPr>
              <a:xfrm>
                <a:off x="2895568" y="0"/>
                <a:ext cx="45717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400">
                  <a:solidFill>
                    <a:prstClr val="white"/>
                  </a:solidFill>
                  <a:latin typeface="Century Gothic"/>
                </a:endParaRPr>
              </a:p>
            </p:txBody>
          </p:sp>
          <p:sp>
            <p:nvSpPr>
              <p:cNvPr id="34" name="Rectangle 76"/>
              <p:cNvSpPr/>
              <p:nvPr/>
            </p:nvSpPr>
            <p:spPr>
              <a:xfrm>
                <a:off x="3124153" y="0"/>
                <a:ext cx="76195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400">
                  <a:solidFill>
                    <a:prstClr val="white"/>
                  </a:solidFill>
                  <a:latin typeface="Century Gothic"/>
                </a:endParaRPr>
              </a:p>
            </p:txBody>
          </p:sp>
        </p:grpSp>
        <p:sp>
          <p:nvSpPr>
            <p:cNvPr id="7" name="Freeform 46"/>
            <p:cNvSpPr/>
            <p:nvPr/>
          </p:nvSpPr>
          <p:spPr>
            <a:xfrm>
              <a:off x="-12540" y="5035550"/>
              <a:ext cx="9144984" cy="1174750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defTabSz="914400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400">
                <a:solidFill>
                  <a:prstClr val="black"/>
                </a:solidFill>
                <a:latin typeface="Century Gothic"/>
              </a:endParaRPr>
            </a:p>
          </p:txBody>
        </p:sp>
        <p:sp>
          <p:nvSpPr>
            <p:cNvPr id="8" name="Freeform 47"/>
            <p:cNvSpPr/>
            <p:nvPr/>
          </p:nvSpPr>
          <p:spPr>
            <a:xfrm>
              <a:off x="-12540" y="3467100"/>
              <a:ext cx="9144984" cy="890588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defTabSz="914400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400">
                <a:solidFill>
                  <a:prstClr val="black"/>
                </a:solidFill>
                <a:latin typeface="Century Gothic"/>
              </a:endParaRPr>
            </a:p>
          </p:txBody>
        </p:sp>
        <p:sp>
          <p:nvSpPr>
            <p:cNvPr id="9" name="Freeform 48"/>
            <p:cNvSpPr/>
            <p:nvPr/>
          </p:nvSpPr>
          <p:spPr>
            <a:xfrm>
              <a:off x="-23653" y="5640388"/>
              <a:ext cx="3004940" cy="1211262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defTabSz="914400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400">
                <a:solidFill>
                  <a:prstClr val="black"/>
                </a:solidFill>
                <a:latin typeface="Century Gothic"/>
              </a:endParaRPr>
            </a:p>
          </p:txBody>
        </p:sp>
        <p:sp>
          <p:nvSpPr>
            <p:cNvPr id="10" name="Freeform 49"/>
            <p:cNvSpPr/>
            <p:nvPr/>
          </p:nvSpPr>
          <p:spPr>
            <a:xfrm>
              <a:off x="-12540" y="5284788"/>
              <a:ext cx="9144984" cy="1477962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defTabSz="914400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400">
                <a:solidFill>
                  <a:prstClr val="black"/>
                </a:solidFill>
                <a:latin typeface="Century Gothic"/>
              </a:endParaRPr>
            </a:p>
          </p:txBody>
        </p:sp>
        <p:sp>
          <p:nvSpPr>
            <p:cNvPr id="11" name="Freeform 50"/>
            <p:cNvSpPr/>
            <p:nvPr/>
          </p:nvSpPr>
          <p:spPr>
            <a:xfrm>
              <a:off x="2136793" y="5132388"/>
              <a:ext cx="6982952" cy="171926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defTabSz="914400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400">
                <a:solidFill>
                  <a:prstClr val="black"/>
                </a:solidFill>
                <a:latin typeface="Century Gothic"/>
              </a:endParaRPr>
            </a:p>
          </p:txBody>
        </p:sp>
        <p:sp>
          <p:nvSpPr>
            <p:cNvPr id="12" name="Hexagon 51"/>
            <p:cNvSpPr/>
            <p:nvPr/>
          </p:nvSpPr>
          <p:spPr>
            <a:xfrm rot="1800000">
              <a:off x="2995574" y="2859088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400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400">
                <a:solidFill>
                  <a:prstClr val="white"/>
                </a:solidFill>
                <a:latin typeface="Century Gothic"/>
              </a:endParaRPr>
            </a:p>
          </p:txBody>
        </p:sp>
        <p:sp>
          <p:nvSpPr>
            <p:cNvPr id="13" name="Hexagon 52"/>
            <p:cNvSpPr/>
            <p:nvPr/>
          </p:nvSpPr>
          <p:spPr>
            <a:xfrm rot="1800000">
              <a:off x="3719426" y="412591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400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400">
                <a:solidFill>
                  <a:prstClr val="white"/>
                </a:solidFill>
                <a:latin typeface="Century Gothic"/>
              </a:endParaRPr>
            </a:p>
          </p:txBody>
        </p:sp>
        <p:sp>
          <p:nvSpPr>
            <p:cNvPr id="14" name="Hexagon 53"/>
            <p:cNvSpPr/>
            <p:nvPr/>
          </p:nvSpPr>
          <p:spPr>
            <a:xfrm rot="1800000">
              <a:off x="3728950" y="159226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400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400">
                <a:solidFill>
                  <a:prstClr val="white"/>
                </a:solidFill>
                <a:latin typeface="Century Gothic"/>
              </a:endParaRPr>
            </a:p>
          </p:txBody>
        </p:sp>
        <p:sp>
          <p:nvSpPr>
            <p:cNvPr id="15" name="Hexagon 54"/>
            <p:cNvSpPr/>
            <p:nvPr/>
          </p:nvSpPr>
          <p:spPr>
            <a:xfrm rot="1800000">
              <a:off x="2976525" y="325438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400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400">
                <a:solidFill>
                  <a:prstClr val="white"/>
                </a:solidFill>
                <a:latin typeface="Century Gothic"/>
              </a:endParaRPr>
            </a:p>
          </p:txBody>
        </p:sp>
        <p:sp>
          <p:nvSpPr>
            <p:cNvPr id="16" name="Hexagon 55"/>
            <p:cNvSpPr/>
            <p:nvPr/>
          </p:nvSpPr>
          <p:spPr>
            <a:xfrm rot="1800000">
              <a:off x="4462327" y="538321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400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400">
                <a:solidFill>
                  <a:prstClr val="white"/>
                </a:solidFill>
                <a:latin typeface="Century Gothic"/>
              </a:endParaRPr>
            </a:p>
          </p:txBody>
        </p:sp>
        <p:sp>
          <p:nvSpPr>
            <p:cNvPr id="17" name="Freeform 58"/>
            <p:cNvSpPr/>
            <p:nvPr/>
          </p:nvSpPr>
          <p:spPr>
            <a:xfrm rot="1800000">
              <a:off x="-382404" y="4202113"/>
              <a:ext cx="1261980" cy="1387475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400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400">
                <a:solidFill>
                  <a:prstClr val="white"/>
                </a:solidFill>
                <a:latin typeface="Century Gothic"/>
              </a:endParaRPr>
            </a:p>
          </p:txBody>
        </p:sp>
        <p:sp>
          <p:nvSpPr>
            <p:cNvPr id="18" name="Hexagon 59"/>
            <p:cNvSpPr/>
            <p:nvPr/>
          </p:nvSpPr>
          <p:spPr>
            <a:xfrm rot="1800000">
              <a:off x="23970" y="540226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400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400">
                <a:solidFill>
                  <a:prstClr val="white"/>
                </a:solidFill>
                <a:latin typeface="Century Gothic"/>
              </a:endParaRPr>
            </a:p>
          </p:txBody>
        </p:sp>
        <p:sp>
          <p:nvSpPr>
            <p:cNvPr id="19" name="Hexagon 61"/>
            <p:cNvSpPr/>
            <p:nvPr/>
          </p:nvSpPr>
          <p:spPr>
            <a:xfrm rot="1800000">
              <a:off x="52543" y="284956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400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400">
                <a:solidFill>
                  <a:prstClr val="white"/>
                </a:solidFill>
                <a:latin typeface="Century Gothic"/>
              </a:endParaRPr>
            </a:p>
          </p:txBody>
        </p:sp>
        <p:sp>
          <p:nvSpPr>
            <p:cNvPr id="20" name="Hexagon 62"/>
            <p:cNvSpPr/>
            <p:nvPr/>
          </p:nvSpPr>
          <p:spPr>
            <a:xfrm rot="1800000">
              <a:off x="776395" y="412591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400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400">
                <a:solidFill>
                  <a:prstClr val="white"/>
                </a:solidFill>
                <a:latin typeface="Century Gothic"/>
              </a:endParaRPr>
            </a:p>
          </p:txBody>
        </p:sp>
        <p:sp>
          <p:nvSpPr>
            <p:cNvPr id="21" name="Hexagon 63"/>
            <p:cNvSpPr/>
            <p:nvPr/>
          </p:nvSpPr>
          <p:spPr>
            <a:xfrm rot="1800000">
              <a:off x="1509772" y="5411788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400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400">
                <a:solidFill>
                  <a:prstClr val="white"/>
                </a:solidFill>
                <a:latin typeface="Century Gothic"/>
              </a:endParaRPr>
            </a:p>
          </p:txBody>
        </p:sp>
        <p:sp>
          <p:nvSpPr>
            <p:cNvPr id="22" name="Hexagon 64"/>
            <p:cNvSpPr/>
            <p:nvPr/>
          </p:nvSpPr>
          <p:spPr>
            <a:xfrm rot="1800000">
              <a:off x="1528821" y="2859088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400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400">
                <a:solidFill>
                  <a:prstClr val="white"/>
                </a:solidFill>
                <a:latin typeface="Century Gothic"/>
              </a:endParaRPr>
            </a:p>
          </p:txBody>
        </p:sp>
        <p:sp>
          <p:nvSpPr>
            <p:cNvPr id="23" name="Hexagon 65"/>
            <p:cNvSpPr/>
            <p:nvPr/>
          </p:nvSpPr>
          <p:spPr>
            <a:xfrm rot="1800000">
              <a:off x="795444" y="1563688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400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400">
                <a:solidFill>
                  <a:prstClr val="white"/>
                </a:solidFill>
                <a:latin typeface="Century Gothic"/>
              </a:endParaRPr>
            </a:p>
          </p:txBody>
        </p:sp>
        <p:sp>
          <p:nvSpPr>
            <p:cNvPr id="24" name="Hexagon 66"/>
            <p:cNvSpPr/>
            <p:nvPr/>
          </p:nvSpPr>
          <p:spPr>
            <a:xfrm rot="1800000">
              <a:off x="6806909" y="4144963"/>
              <a:ext cx="1600094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400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400">
                <a:solidFill>
                  <a:prstClr val="white"/>
                </a:solidFill>
                <a:latin typeface="Century Gothic"/>
              </a:endParaRPr>
            </a:p>
          </p:txBody>
        </p:sp>
        <p:sp>
          <p:nvSpPr>
            <p:cNvPr id="25" name="Hexagon 67"/>
            <p:cNvSpPr/>
            <p:nvPr/>
          </p:nvSpPr>
          <p:spPr>
            <a:xfrm rot="1800000">
              <a:off x="7549810" y="5421313"/>
              <a:ext cx="1600094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400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400">
                <a:solidFill>
                  <a:prstClr val="white"/>
                </a:solidFill>
                <a:latin typeface="Century Gothic"/>
              </a:endParaRPr>
            </a:p>
          </p:txBody>
        </p:sp>
        <p:sp>
          <p:nvSpPr>
            <p:cNvPr id="26" name="Hexagon 68"/>
            <p:cNvSpPr/>
            <p:nvPr/>
          </p:nvSpPr>
          <p:spPr>
            <a:xfrm rot="1800000">
              <a:off x="7549810" y="2868613"/>
              <a:ext cx="1600094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400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400">
                <a:solidFill>
                  <a:prstClr val="white"/>
                </a:solidFill>
                <a:latin typeface="Century Gothic"/>
              </a:endParaRPr>
            </a:p>
          </p:txBody>
        </p:sp>
        <p:sp>
          <p:nvSpPr>
            <p:cNvPr id="27" name="Freeform 69"/>
            <p:cNvSpPr/>
            <p:nvPr/>
          </p:nvSpPr>
          <p:spPr>
            <a:xfrm rot="1800000">
              <a:off x="8306998" y="4056063"/>
              <a:ext cx="1242930" cy="1387475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400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400">
                <a:solidFill>
                  <a:prstClr val="white"/>
                </a:solidFill>
                <a:latin typeface="Century Gothic"/>
              </a:endParaRPr>
            </a:p>
          </p:txBody>
        </p:sp>
        <p:sp>
          <p:nvSpPr>
            <p:cNvPr id="28" name="Freeform 70"/>
            <p:cNvSpPr/>
            <p:nvPr/>
          </p:nvSpPr>
          <p:spPr>
            <a:xfrm rot="1800000">
              <a:off x="8306998" y="1511300"/>
              <a:ext cx="1241343" cy="1389063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400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400">
                <a:solidFill>
                  <a:prstClr val="white"/>
                </a:solidFill>
                <a:latin typeface="Century Gothic"/>
              </a:endParaRPr>
            </a:p>
          </p:txBody>
        </p:sp>
      </p:grpSp>
      <p:sp>
        <p:nvSpPr>
          <p:cNvPr id="44" name="Rectangle 45"/>
          <p:cNvSpPr/>
          <p:nvPr/>
        </p:nvSpPr>
        <p:spPr>
          <a:xfrm>
            <a:off x="4560888" y="-22225"/>
            <a:ext cx="3679825" cy="6272213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prstClr val="white"/>
              </a:solidFill>
              <a:latin typeface="Century Gothic"/>
            </a:endParaRPr>
          </a:p>
        </p:txBody>
      </p:sp>
      <p:sp>
        <p:nvSpPr>
          <p:cNvPr id="45" name="Rectangle 56"/>
          <p:cNvSpPr/>
          <p:nvPr/>
        </p:nvSpPr>
        <p:spPr>
          <a:xfrm>
            <a:off x="4649788" y="-22225"/>
            <a:ext cx="3505200" cy="6238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prstClr val="white"/>
              </a:solidFill>
              <a:latin typeface="Century Gothic"/>
            </a:endParaRPr>
          </a:p>
        </p:txBody>
      </p:sp>
      <p:sp>
        <p:nvSpPr>
          <p:cNvPr id="46" name="Rectangle 57"/>
          <p:cNvSpPr/>
          <p:nvPr/>
        </p:nvSpPr>
        <p:spPr>
          <a:xfrm>
            <a:off x="904875" y="601663"/>
            <a:ext cx="3562350" cy="5648325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prstClr val="white"/>
              </a:solidFill>
              <a:latin typeface="Century Gothic"/>
            </a:endParaRPr>
          </a:p>
        </p:txBody>
      </p:sp>
      <p:sp>
        <p:nvSpPr>
          <p:cNvPr id="47" name="Rectangle 60"/>
          <p:cNvSpPr/>
          <p:nvPr/>
        </p:nvSpPr>
        <p:spPr>
          <a:xfrm>
            <a:off x="4651375" y="6088063"/>
            <a:ext cx="3505200" cy="8255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prstClr val="white"/>
              </a:solidFill>
              <a:latin typeface="Century Gothic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5894" y="856527"/>
            <a:ext cx="3090440" cy="5150734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9833" y="2657434"/>
            <a:ext cx="3304572" cy="1463153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6592" y="4136994"/>
            <a:ext cx="3298784" cy="1517904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8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1405FB-BDDA-4331-A8D1-384B4B451B93}" type="datetime4">
              <a:rPr lang="en-US"/>
              <a:pPr>
                <a:defRPr/>
              </a:pPr>
              <a:t>February 27, 2017</a:t>
            </a:fld>
            <a:endParaRPr lang="en-US"/>
          </a:p>
        </p:txBody>
      </p:sp>
      <p:sp>
        <p:nvSpPr>
          <p:cNvPr id="49" name="Slide Number Placeholder 6"/>
          <p:cNvSpPr>
            <a:spLocks noGrp="1"/>
          </p:cNvSpPr>
          <p:nvPr>
            <p:ph type="sldNum" sz="quarter" idx="11"/>
          </p:nvPr>
        </p:nvSpPr>
        <p:spPr>
          <a:xfrm>
            <a:off x="4649788" y="223838"/>
            <a:ext cx="1331912" cy="365125"/>
          </a:xfrm>
          <a:prstGeom prst="rect">
            <a:avLst/>
          </a:prstGeom>
        </p:spPr>
        <p:txBody>
          <a:bodyPr/>
          <a:lstStyle>
            <a:lvl1pPr eaLnBrk="0" hangingPunct="0">
              <a:defRPr>
                <a:latin typeface="Times" charset="0"/>
                <a:ea typeface="ＭＳ Ｐゴシック" charset="-128"/>
              </a:defRPr>
            </a:lvl1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fld id="{C3221EEC-6D53-473E-9FB3-9A89ACCA6DC2}" type="slidenum">
              <a:rPr lang="en-US" sz="2400">
                <a:solidFill>
                  <a:prstClr val="black"/>
                </a:solidFill>
              </a:rPr>
              <a:pPr defTabSz="91440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sz="2400">
              <a:solidFill>
                <a:prstClr val="black"/>
              </a:solidFill>
            </a:endParaRPr>
          </a:p>
        </p:txBody>
      </p:sp>
      <p:sp>
        <p:nvSpPr>
          <p:cNvPr id="50" name="Footer Placeholder 5"/>
          <p:cNvSpPr>
            <a:spLocks noGrp="1"/>
          </p:cNvSpPr>
          <p:nvPr>
            <p:ph type="ftr" sz="quarter" idx="12"/>
          </p:nvPr>
        </p:nvSpPr>
        <p:spPr>
          <a:xfrm>
            <a:off x="4641850" y="5724525"/>
            <a:ext cx="3492500" cy="365125"/>
          </a:xfrm>
        </p:spPr>
        <p:txBody>
          <a:bodyPr>
            <a:normAutofit/>
          </a:bodyPr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94C6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324202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3"/>
          <p:cNvGrpSpPr>
            <a:grpSpLocks/>
          </p:cNvGrpSpPr>
          <p:nvPr/>
        </p:nvGrpSpPr>
        <p:grpSpPr bwMode="auto">
          <a:xfrm>
            <a:off x="-382588" y="0"/>
            <a:ext cx="9932988" cy="6858000"/>
            <a:chOff x="-382404" y="0"/>
            <a:chExt cx="9932332" cy="6858000"/>
          </a:xfrm>
        </p:grpSpPr>
        <p:grpSp>
          <p:nvGrpSpPr>
            <p:cNvPr id="6" name="Group 44"/>
            <p:cNvGrpSpPr>
              <a:grpSpLocks/>
            </p:cNvGrpSpPr>
            <p:nvPr/>
          </p:nvGrpSpPr>
          <p:grpSpPr bwMode="auto">
            <a:xfrm>
              <a:off x="159" y="0"/>
              <a:ext cx="9143396" cy="6858000"/>
              <a:chOff x="159" y="0"/>
              <a:chExt cx="9143396" cy="6858000"/>
            </a:xfrm>
          </p:grpSpPr>
          <p:grpSp>
            <p:nvGrpSpPr>
              <p:cNvPr id="29" name="Group 4"/>
              <p:cNvGrpSpPr>
                <a:grpSpLocks/>
              </p:cNvGrpSpPr>
              <p:nvPr/>
            </p:nvGrpSpPr>
            <p:grpSpPr bwMode="auto">
              <a:xfrm>
                <a:off x="159" y="0"/>
                <a:ext cx="2514434" cy="6858000"/>
                <a:chOff x="159" y="0"/>
                <a:chExt cx="2514434" cy="6858000"/>
              </a:xfrm>
            </p:grpSpPr>
            <p:sp>
              <p:nvSpPr>
                <p:cNvPr id="41" name="Rectangle 86"/>
                <p:cNvSpPr/>
                <p:nvPr/>
              </p:nvSpPr>
              <p:spPr>
                <a:xfrm>
                  <a:off x="914499" y="0"/>
                  <a:ext cx="1600094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defTabSz="9144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sz="2400">
                    <a:solidFill>
                      <a:prstClr val="white"/>
                    </a:solidFill>
                    <a:latin typeface="Century Gothic"/>
                  </a:endParaRPr>
                </a:p>
              </p:txBody>
            </p:sp>
            <p:sp>
              <p:nvSpPr>
                <p:cNvPr id="42" name="Rectangle 2"/>
                <p:cNvSpPr/>
                <p:nvPr/>
              </p:nvSpPr>
              <p:spPr>
                <a:xfrm>
                  <a:off x="159" y="0"/>
                  <a:ext cx="45717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defTabSz="9144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sz="2400">
                    <a:solidFill>
                      <a:prstClr val="white"/>
                    </a:solidFill>
                    <a:latin typeface="Century Gothic"/>
                  </a:endParaRPr>
                </a:p>
              </p:txBody>
            </p:sp>
            <p:sp>
              <p:nvSpPr>
                <p:cNvPr id="43" name="Rectangle 3"/>
                <p:cNvSpPr/>
                <p:nvPr/>
              </p:nvSpPr>
              <p:spPr>
                <a:xfrm>
                  <a:off x="228744" y="0"/>
                  <a:ext cx="76195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defTabSz="9144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sz="2400">
                    <a:solidFill>
                      <a:prstClr val="white"/>
                    </a:solidFill>
                    <a:latin typeface="Century Gothic"/>
                  </a:endParaRPr>
                </a:p>
              </p:txBody>
            </p:sp>
          </p:grpSp>
          <p:grpSp>
            <p:nvGrpSpPr>
              <p:cNvPr id="30" name="Group 5"/>
              <p:cNvGrpSpPr>
                <a:grpSpLocks/>
              </p:cNvGrpSpPr>
              <p:nvPr/>
            </p:nvGrpSpPr>
            <p:grpSpPr bwMode="auto">
              <a:xfrm>
                <a:off x="422406" y="0"/>
                <a:ext cx="2514434" cy="6858000"/>
                <a:chOff x="-504" y="0"/>
                <a:chExt cx="2514434" cy="6858000"/>
              </a:xfrm>
            </p:grpSpPr>
            <p:sp>
              <p:nvSpPr>
                <p:cNvPr id="38" name="Rectangle 83"/>
                <p:cNvSpPr/>
                <p:nvPr/>
              </p:nvSpPr>
              <p:spPr>
                <a:xfrm>
                  <a:off x="913836" y="0"/>
                  <a:ext cx="1600094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defTabSz="9144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sz="2400">
                    <a:solidFill>
                      <a:prstClr val="white"/>
                    </a:solidFill>
                    <a:latin typeface="Century Gothic"/>
                  </a:endParaRPr>
                </a:p>
              </p:txBody>
            </p:sp>
            <p:sp>
              <p:nvSpPr>
                <p:cNvPr id="39" name="Rectangle 84"/>
                <p:cNvSpPr/>
                <p:nvPr/>
              </p:nvSpPr>
              <p:spPr>
                <a:xfrm>
                  <a:off x="-504" y="0"/>
                  <a:ext cx="45717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defTabSz="9144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sz="2400">
                    <a:solidFill>
                      <a:prstClr val="white"/>
                    </a:solidFill>
                    <a:latin typeface="Century Gothic"/>
                  </a:endParaRPr>
                </a:p>
              </p:txBody>
            </p:sp>
            <p:sp>
              <p:nvSpPr>
                <p:cNvPr id="40" name="Rectangle 85"/>
                <p:cNvSpPr/>
                <p:nvPr/>
              </p:nvSpPr>
              <p:spPr>
                <a:xfrm>
                  <a:off x="228081" y="0"/>
                  <a:ext cx="76195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defTabSz="9144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sz="2400">
                    <a:solidFill>
                      <a:prstClr val="white"/>
                    </a:solidFill>
                    <a:latin typeface="Century Gothic"/>
                  </a:endParaRPr>
                </a:p>
              </p:txBody>
            </p:sp>
          </p:grpSp>
          <p:grpSp>
            <p:nvGrpSpPr>
              <p:cNvPr id="31" name="Group 9"/>
              <p:cNvGrpSpPr>
                <a:grpSpLocks/>
              </p:cNvGrpSpPr>
              <p:nvPr/>
            </p:nvGrpSpPr>
            <p:grpSpPr bwMode="auto">
              <a:xfrm rot="10800000">
                <a:off x="6629121" y="0"/>
                <a:ext cx="2514434" cy="6858000"/>
                <a:chOff x="445" y="0"/>
                <a:chExt cx="2514434" cy="6858000"/>
              </a:xfrm>
            </p:grpSpPr>
            <p:sp>
              <p:nvSpPr>
                <p:cNvPr id="35" name="Rectangle 80"/>
                <p:cNvSpPr/>
                <p:nvPr/>
              </p:nvSpPr>
              <p:spPr>
                <a:xfrm>
                  <a:off x="914785" y="0"/>
                  <a:ext cx="1600094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defTabSz="9144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sz="2400">
                    <a:solidFill>
                      <a:prstClr val="white"/>
                    </a:solidFill>
                    <a:latin typeface="Century Gothic"/>
                  </a:endParaRPr>
                </a:p>
              </p:txBody>
            </p:sp>
            <p:sp>
              <p:nvSpPr>
                <p:cNvPr id="36" name="Rectangle 81"/>
                <p:cNvSpPr/>
                <p:nvPr/>
              </p:nvSpPr>
              <p:spPr>
                <a:xfrm>
                  <a:off x="445" y="0"/>
                  <a:ext cx="45717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defTabSz="9144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sz="2400">
                    <a:solidFill>
                      <a:prstClr val="white"/>
                    </a:solidFill>
                    <a:latin typeface="Century Gothic"/>
                  </a:endParaRPr>
                </a:p>
              </p:txBody>
            </p:sp>
            <p:sp>
              <p:nvSpPr>
                <p:cNvPr id="37" name="Rectangle 82"/>
                <p:cNvSpPr/>
                <p:nvPr/>
              </p:nvSpPr>
              <p:spPr>
                <a:xfrm>
                  <a:off x="229030" y="0"/>
                  <a:ext cx="76195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defTabSz="9144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sz="2400">
                    <a:solidFill>
                      <a:prstClr val="white"/>
                    </a:solidFill>
                    <a:latin typeface="Century Gothic"/>
                  </a:endParaRPr>
                </a:p>
              </p:txBody>
            </p:sp>
          </p:grpSp>
          <p:sp>
            <p:nvSpPr>
              <p:cNvPr id="32" name="Rectangle 77"/>
              <p:cNvSpPr/>
              <p:nvPr/>
            </p:nvSpPr>
            <p:spPr>
              <a:xfrm>
                <a:off x="3809907" y="0"/>
                <a:ext cx="2819214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400">
                  <a:solidFill>
                    <a:prstClr val="white"/>
                  </a:solidFill>
                  <a:latin typeface="Century Gothic"/>
                </a:endParaRPr>
              </a:p>
            </p:txBody>
          </p:sp>
          <p:sp>
            <p:nvSpPr>
              <p:cNvPr id="33" name="Rectangle 78"/>
              <p:cNvSpPr/>
              <p:nvPr/>
            </p:nvSpPr>
            <p:spPr>
              <a:xfrm>
                <a:off x="2895568" y="0"/>
                <a:ext cx="45717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400">
                  <a:solidFill>
                    <a:prstClr val="white"/>
                  </a:solidFill>
                  <a:latin typeface="Century Gothic"/>
                </a:endParaRPr>
              </a:p>
            </p:txBody>
          </p:sp>
          <p:sp>
            <p:nvSpPr>
              <p:cNvPr id="34" name="Rectangle 79"/>
              <p:cNvSpPr/>
              <p:nvPr/>
            </p:nvSpPr>
            <p:spPr>
              <a:xfrm>
                <a:off x="3124153" y="0"/>
                <a:ext cx="76195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400">
                  <a:solidFill>
                    <a:prstClr val="white"/>
                  </a:solidFill>
                  <a:latin typeface="Century Gothic"/>
                </a:endParaRPr>
              </a:p>
            </p:txBody>
          </p:sp>
        </p:grpSp>
        <p:sp>
          <p:nvSpPr>
            <p:cNvPr id="7" name="Freeform 45"/>
            <p:cNvSpPr/>
            <p:nvPr/>
          </p:nvSpPr>
          <p:spPr>
            <a:xfrm>
              <a:off x="-12540" y="5035550"/>
              <a:ext cx="9144984" cy="1174750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defTabSz="914400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400">
                <a:solidFill>
                  <a:prstClr val="black"/>
                </a:solidFill>
                <a:latin typeface="Century Gothic"/>
              </a:endParaRPr>
            </a:p>
          </p:txBody>
        </p:sp>
        <p:sp>
          <p:nvSpPr>
            <p:cNvPr id="8" name="Freeform 46"/>
            <p:cNvSpPr/>
            <p:nvPr/>
          </p:nvSpPr>
          <p:spPr>
            <a:xfrm>
              <a:off x="-12540" y="3467100"/>
              <a:ext cx="9144984" cy="890588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defTabSz="914400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400">
                <a:solidFill>
                  <a:prstClr val="black"/>
                </a:solidFill>
                <a:latin typeface="Century Gothic"/>
              </a:endParaRPr>
            </a:p>
          </p:txBody>
        </p:sp>
        <p:sp>
          <p:nvSpPr>
            <p:cNvPr id="9" name="Freeform 47"/>
            <p:cNvSpPr/>
            <p:nvPr/>
          </p:nvSpPr>
          <p:spPr>
            <a:xfrm>
              <a:off x="-23653" y="5640388"/>
              <a:ext cx="3004940" cy="1211262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defTabSz="914400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400">
                <a:solidFill>
                  <a:prstClr val="black"/>
                </a:solidFill>
                <a:latin typeface="Century Gothic"/>
              </a:endParaRPr>
            </a:p>
          </p:txBody>
        </p:sp>
        <p:sp>
          <p:nvSpPr>
            <p:cNvPr id="10" name="Freeform 48"/>
            <p:cNvSpPr/>
            <p:nvPr/>
          </p:nvSpPr>
          <p:spPr>
            <a:xfrm>
              <a:off x="-12540" y="5284788"/>
              <a:ext cx="9144984" cy="1477962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defTabSz="914400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400">
                <a:solidFill>
                  <a:prstClr val="black"/>
                </a:solidFill>
                <a:latin typeface="Century Gothic"/>
              </a:endParaRPr>
            </a:p>
          </p:txBody>
        </p:sp>
        <p:sp>
          <p:nvSpPr>
            <p:cNvPr id="11" name="Freeform 49"/>
            <p:cNvSpPr/>
            <p:nvPr/>
          </p:nvSpPr>
          <p:spPr>
            <a:xfrm>
              <a:off x="2136793" y="5132388"/>
              <a:ext cx="6982952" cy="171926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defTabSz="914400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400">
                <a:solidFill>
                  <a:prstClr val="black"/>
                </a:solidFill>
                <a:latin typeface="Century Gothic"/>
              </a:endParaRPr>
            </a:p>
          </p:txBody>
        </p:sp>
        <p:sp>
          <p:nvSpPr>
            <p:cNvPr id="12" name="Hexagon 50"/>
            <p:cNvSpPr/>
            <p:nvPr/>
          </p:nvSpPr>
          <p:spPr>
            <a:xfrm rot="1800000">
              <a:off x="2995574" y="2859088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400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400">
                <a:solidFill>
                  <a:prstClr val="white"/>
                </a:solidFill>
                <a:latin typeface="Century Gothic"/>
              </a:endParaRPr>
            </a:p>
          </p:txBody>
        </p:sp>
        <p:sp>
          <p:nvSpPr>
            <p:cNvPr id="13" name="Hexagon 51"/>
            <p:cNvSpPr/>
            <p:nvPr/>
          </p:nvSpPr>
          <p:spPr>
            <a:xfrm rot="1800000">
              <a:off x="3719426" y="412591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400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400">
                <a:solidFill>
                  <a:prstClr val="white"/>
                </a:solidFill>
                <a:latin typeface="Century Gothic"/>
              </a:endParaRPr>
            </a:p>
          </p:txBody>
        </p:sp>
        <p:sp>
          <p:nvSpPr>
            <p:cNvPr id="14" name="Hexagon 59"/>
            <p:cNvSpPr/>
            <p:nvPr/>
          </p:nvSpPr>
          <p:spPr>
            <a:xfrm rot="1800000">
              <a:off x="3728950" y="159226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400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400">
                <a:solidFill>
                  <a:prstClr val="white"/>
                </a:solidFill>
                <a:latin typeface="Century Gothic"/>
              </a:endParaRPr>
            </a:p>
          </p:txBody>
        </p:sp>
        <p:sp>
          <p:nvSpPr>
            <p:cNvPr id="15" name="Hexagon 60"/>
            <p:cNvSpPr/>
            <p:nvPr/>
          </p:nvSpPr>
          <p:spPr>
            <a:xfrm rot="1800000">
              <a:off x="2976525" y="325438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400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400">
                <a:solidFill>
                  <a:prstClr val="white"/>
                </a:solidFill>
                <a:latin typeface="Century Gothic"/>
              </a:endParaRPr>
            </a:p>
          </p:txBody>
        </p:sp>
        <p:sp>
          <p:nvSpPr>
            <p:cNvPr id="16" name="Hexagon 61"/>
            <p:cNvSpPr/>
            <p:nvPr/>
          </p:nvSpPr>
          <p:spPr>
            <a:xfrm rot="1800000">
              <a:off x="4462327" y="538321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400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400">
                <a:solidFill>
                  <a:prstClr val="white"/>
                </a:solidFill>
                <a:latin typeface="Century Gothic"/>
              </a:endParaRPr>
            </a:p>
          </p:txBody>
        </p:sp>
        <p:sp>
          <p:nvSpPr>
            <p:cNvPr id="17" name="Freeform 62"/>
            <p:cNvSpPr/>
            <p:nvPr/>
          </p:nvSpPr>
          <p:spPr>
            <a:xfrm rot="1800000">
              <a:off x="-382404" y="4202113"/>
              <a:ext cx="1261980" cy="1387475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400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400">
                <a:solidFill>
                  <a:prstClr val="white"/>
                </a:solidFill>
                <a:latin typeface="Century Gothic"/>
              </a:endParaRPr>
            </a:p>
          </p:txBody>
        </p:sp>
        <p:sp>
          <p:nvSpPr>
            <p:cNvPr id="18" name="Hexagon 63"/>
            <p:cNvSpPr/>
            <p:nvPr/>
          </p:nvSpPr>
          <p:spPr>
            <a:xfrm rot="1800000">
              <a:off x="23970" y="540226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400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400">
                <a:solidFill>
                  <a:prstClr val="white"/>
                </a:solidFill>
                <a:latin typeface="Century Gothic"/>
              </a:endParaRPr>
            </a:p>
          </p:txBody>
        </p:sp>
        <p:sp>
          <p:nvSpPr>
            <p:cNvPr id="19" name="Hexagon 64"/>
            <p:cNvSpPr/>
            <p:nvPr/>
          </p:nvSpPr>
          <p:spPr>
            <a:xfrm rot="1800000">
              <a:off x="52543" y="284956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400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400">
                <a:solidFill>
                  <a:prstClr val="white"/>
                </a:solidFill>
                <a:latin typeface="Century Gothic"/>
              </a:endParaRPr>
            </a:p>
          </p:txBody>
        </p:sp>
        <p:sp>
          <p:nvSpPr>
            <p:cNvPr id="20" name="Hexagon 65"/>
            <p:cNvSpPr/>
            <p:nvPr/>
          </p:nvSpPr>
          <p:spPr>
            <a:xfrm rot="1800000">
              <a:off x="776395" y="412591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400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400">
                <a:solidFill>
                  <a:prstClr val="white"/>
                </a:solidFill>
                <a:latin typeface="Century Gothic"/>
              </a:endParaRPr>
            </a:p>
          </p:txBody>
        </p:sp>
        <p:sp>
          <p:nvSpPr>
            <p:cNvPr id="21" name="Hexagon 66"/>
            <p:cNvSpPr/>
            <p:nvPr/>
          </p:nvSpPr>
          <p:spPr>
            <a:xfrm rot="1800000">
              <a:off x="1509772" y="5411788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400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400">
                <a:solidFill>
                  <a:prstClr val="white"/>
                </a:solidFill>
                <a:latin typeface="Century Gothic"/>
              </a:endParaRPr>
            </a:p>
          </p:txBody>
        </p:sp>
        <p:sp>
          <p:nvSpPr>
            <p:cNvPr id="22" name="Hexagon 67"/>
            <p:cNvSpPr/>
            <p:nvPr/>
          </p:nvSpPr>
          <p:spPr>
            <a:xfrm rot="1800000">
              <a:off x="1528821" y="2859088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400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400">
                <a:solidFill>
                  <a:prstClr val="white"/>
                </a:solidFill>
                <a:latin typeface="Century Gothic"/>
              </a:endParaRPr>
            </a:p>
          </p:txBody>
        </p:sp>
        <p:sp>
          <p:nvSpPr>
            <p:cNvPr id="23" name="Hexagon 68"/>
            <p:cNvSpPr/>
            <p:nvPr/>
          </p:nvSpPr>
          <p:spPr>
            <a:xfrm rot="1800000">
              <a:off x="795444" y="1563688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400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400">
                <a:solidFill>
                  <a:prstClr val="white"/>
                </a:solidFill>
                <a:latin typeface="Century Gothic"/>
              </a:endParaRPr>
            </a:p>
          </p:txBody>
        </p:sp>
        <p:sp>
          <p:nvSpPr>
            <p:cNvPr id="24" name="Hexagon 69"/>
            <p:cNvSpPr/>
            <p:nvPr/>
          </p:nvSpPr>
          <p:spPr>
            <a:xfrm rot="1800000">
              <a:off x="6806909" y="4144963"/>
              <a:ext cx="1600094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400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400">
                <a:solidFill>
                  <a:prstClr val="white"/>
                </a:solidFill>
                <a:latin typeface="Century Gothic"/>
              </a:endParaRPr>
            </a:p>
          </p:txBody>
        </p:sp>
        <p:sp>
          <p:nvSpPr>
            <p:cNvPr id="25" name="Hexagon 70"/>
            <p:cNvSpPr/>
            <p:nvPr/>
          </p:nvSpPr>
          <p:spPr>
            <a:xfrm rot="1800000">
              <a:off x="7549810" y="5421313"/>
              <a:ext cx="1600094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400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400">
                <a:solidFill>
                  <a:prstClr val="white"/>
                </a:solidFill>
                <a:latin typeface="Century Gothic"/>
              </a:endParaRPr>
            </a:p>
          </p:txBody>
        </p:sp>
        <p:sp>
          <p:nvSpPr>
            <p:cNvPr id="26" name="Hexagon 71"/>
            <p:cNvSpPr/>
            <p:nvPr/>
          </p:nvSpPr>
          <p:spPr>
            <a:xfrm rot="1800000">
              <a:off x="7549810" y="2868613"/>
              <a:ext cx="1600094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400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400">
                <a:solidFill>
                  <a:prstClr val="white"/>
                </a:solidFill>
                <a:latin typeface="Century Gothic"/>
              </a:endParaRPr>
            </a:p>
          </p:txBody>
        </p:sp>
        <p:sp>
          <p:nvSpPr>
            <p:cNvPr id="27" name="Freeform 72"/>
            <p:cNvSpPr/>
            <p:nvPr/>
          </p:nvSpPr>
          <p:spPr>
            <a:xfrm rot="1800000">
              <a:off x="8306998" y="4056063"/>
              <a:ext cx="1242930" cy="1387475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400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400">
                <a:solidFill>
                  <a:prstClr val="white"/>
                </a:solidFill>
                <a:latin typeface="Century Gothic"/>
              </a:endParaRPr>
            </a:p>
          </p:txBody>
        </p:sp>
        <p:sp>
          <p:nvSpPr>
            <p:cNvPr id="28" name="Freeform 73"/>
            <p:cNvSpPr/>
            <p:nvPr/>
          </p:nvSpPr>
          <p:spPr>
            <a:xfrm rot="1800000">
              <a:off x="8306998" y="1511300"/>
              <a:ext cx="1241343" cy="1389063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400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400">
                <a:solidFill>
                  <a:prstClr val="white"/>
                </a:solidFill>
                <a:latin typeface="Century Gothic"/>
              </a:endParaRPr>
            </a:p>
          </p:txBody>
        </p:sp>
      </p:grpSp>
      <p:sp>
        <p:nvSpPr>
          <p:cNvPr id="44" name="Rectangle 93"/>
          <p:cNvSpPr/>
          <p:nvPr/>
        </p:nvSpPr>
        <p:spPr>
          <a:xfrm>
            <a:off x="4560888" y="-22225"/>
            <a:ext cx="3679825" cy="6272213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prstClr val="white"/>
              </a:solidFill>
              <a:latin typeface="Century Gothic"/>
            </a:endParaRPr>
          </a:p>
        </p:txBody>
      </p:sp>
      <p:sp>
        <p:nvSpPr>
          <p:cNvPr id="45" name="Rectangle 100"/>
          <p:cNvSpPr/>
          <p:nvPr/>
        </p:nvSpPr>
        <p:spPr>
          <a:xfrm>
            <a:off x="4649788" y="-22225"/>
            <a:ext cx="3505200" cy="6238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prstClr val="white"/>
              </a:solidFill>
              <a:latin typeface="Century Gothic"/>
            </a:endParaRPr>
          </a:p>
        </p:txBody>
      </p:sp>
      <p:sp>
        <p:nvSpPr>
          <p:cNvPr id="46" name="Rectangle 101"/>
          <p:cNvSpPr/>
          <p:nvPr/>
        </p:nvSpPr>
        <p:spPr>
          <a:xfrm>
            <a:off x="904875" y="601663"/>
            <a:ext cx="3562350" cy="5648325"/>
          </a:xfrm>
          <a:prstGeom prst="rect">
            <a:avLst/>
          </a:prstGeom>
          <a:solidFill>
            <a:srgbClr val="FFFFFF"/>
          </a:solidFill>
          <a:ln w="3175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prstClr val="white"/>
              </a:solidFill>
              <a:latin typeface="Century Gothic"/>
            </a:endParaRPr>
          </a:p>
        </p:txBody>
      </p:sp>
      <p:sp>
        <p:nvSpPr>
          <p:cNvPr id="47" name="Rectangle 104"/>
          <p:cNvSpPr/>
          <p:nvPr/>
        </p:nvSpPr>
        <p:spPr>
          <a:xfrm>
            <a:off x="4651375" y="6088063"/>
            <a:ext cx="3505200" cy="8255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prstClr val="white"/>
              </a:solidFill>
              <a:latin typeface="Century Gothic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4424" y="2660904"/>
            <a:ext cx="3300984" cy="146304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05208" y="693795"/>
            <a:ext cx="3359623" cy="5468112"/>
          </a:xfrm>
        </p:spPr>
        <p:txBody>
          <a:bodyPr rtlCol="0">
            <a:normAutofit/>
          </a:bodyPr>
          <a:lstStyle>
            <a:lvl1pPr marL="0" indent="0">
              <a:buNone/>
              <a:defRPr sz="3200">
                <a:solidFill>
                  <a:schemeClr val="accent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4630" y="4133088"/>
            <a:ext cx="3300573" cy="1519561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8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6CC59A-B064-4B22-BFD6-45FCE3BC8AA5}" type="datetime4">
              <a:rPr lang="en-US"/>
              <a:pPr>
                <a:defRPr/>
              </a:pPr>
              <a:t>February 27, 2017</a:t>
            </a:fld>
            <a:endParaRPr lang="en-US"/>
          </a:p>
        </p:txBody>
      </p:sp>
      <p:sp>
        <p:nvSpPr>
          <p:cNvPr id="49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850" y="5724525"/>
            <a:ext cx="3492500" cy="365125"/>
          </a:xfrm>
        </p:spPr>
        <p:txBody>
          <a:bodyPr>
            <a:normAutofit/>
          </a:bodyPr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94C600"/>
              </a:solidFill>
            </a:endParaRPr>
          </a:p>
        </p:txBody>
      </p:sp>
      <p:sp>
        <p:nvSpPr>
          <p:cNvPr id="50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4649788" y="223838"/>
            <a:ext cx="1331912" cy="365125"/>
          </a:xfrm>
          <a:prstGeom prst="rect">
            <a:avLst/>
          </a:prstGeom>
        </p:spPr>
        <p:txBody>
          <a:bodyPr/>
          <a:lstStyle>
            <a:lvl1pPr eaLnBrk="0" hangingPunct="0">
              <a:defRPr>
                <a:latin typeface="Times" charset="0"/>
                <a:ea typeface="ＭＳ Ｐゴシック" charset="-128"/>
              </a:defRPr>
            </a:lvl1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fld id="{18432901-C75F-4BE1-A9D5-4A658719C843}" type="slidenum">
              <a:rPr lang="en-US" sz="2400">
                <a:solidFill>
                  <a:prstClr val="black"/>
                </a:solidFill>
              </a:rPr>
              <a:pPr defTabSz="91440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sz="2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90074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BDE05D-DC9E-C44B-901B-403DA5FE887F}" type="datetimeFigureOut">
              <a:rPr lang="en-US" smtClean="0"/>
              <a:t>2/27/17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4E3324-C499-6B4E-8F27-3618917986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483723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B88FA8-2A7C-4DFA-B3FC-DD54F7D4C7F1}" type="datetime4">
              <a:rPr lang="en-US"/>
              <a:pPr>
                <a:defRPr/>
              </a:pPr>
              <a:t>February 27, 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94C6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49788" y="223838"/>
            <a:ext cx="1331912" cy="365125"/>
          </a:xfrm>
          <a:prstGeom prst="rect">
            <a:avLst/>
          </a:prstGeom>
        </p:spPr>
        <p:txBody>
          <a:bodyPr/>
          <a:lstStyle>
            <a:lvl1pPr eaLnBrk="0" hangingPunct="0">
              <a:defRPr>
                <a:latin typeface="Times" charset="0"/>
                <a:ea typeface="ＭＳ Ｐゴシック" charset="-128"/>
              </a:defRPr>
            </a:lvl1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fld id="{31AC6729-5D26-4A44-B337-51023E89B3AE}" type="slidenum">
              <a:rPr lang="en-US" sz="2400">
                <a:solidFill>
                  <a:prstClr val="black"/>
                </a:solidFill>
              </a:rPr>
              <a:pPr defTabSz="91440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sz="2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530182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030147"/>
            <a:ext cx="1484453" cy="47803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53296" y="1030147"/>
            <a:ext cx="5423704" cy="47803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EA91B6-F09B-4B0F-B876-7A7C4CC7D57B}" type="datetime4">
              <a:rPr lang="en-US"/>
              <a:pPr>
                <a:defRPr/>
              </a:pPr>
              <a:t>February 27, 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94C6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49788" y="223838"/>
            <a:ext cx="1331912" cy="365125"/>
          </a:xfrm>
          <a:prstGeom prst="rect">
            <a:avLst/>
          </a:prstGeom>
        </p:spPr>
        <p:txBody>
          <a:bodyPr/>
          <a:lstStyle>
            <a:lvl1pPr eaLnBrk="0" hangingPunct="0">
              <a:defRPr>
                <a:latin typeface="Times" charset="0"/>
                <a:ea typeface="ＭＳ Ｐゴシック" charset="-128"/>
              </a:defRPr>
            </a:lvl1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fld id="{A18879FE-5746-47E9-A808-EFCCAD231D41}" type="slidenum">
              <a:rPr lang="en-US" sz="2400">
                <a:solidFill>
                  <a:prstClr val="black"/>
                </a:solidFill>
              </a:rPr>
              <a:pPr defTabSz="91440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sz="2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82897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BDE05D-DC9E-C44B-901B-403DA5FE887F}" type="datetimeFigureOut">
              <a:rPr lang="en-US" smtClean="0"/>
              <a:t>2/27/17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4E3324-C499-6B4E-8F27-3618917986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98983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BDE05D-DC9E-C44B-901B-403DA5FE887F}" type="datetimeFigureOut">
              <a:rPr lang="en-US" smtClean="0"/>
              <a:t>2/27/17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4E3324-C499-6B4E-8F27-3618917986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98006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BDE05D-DC9E-C44B-901B-403DA5FE887F}" type="datetimeFigureOut">
              <a:rPr lang="en-US" smtClean="0"/>
              <a:t>2/27/17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4E3324-C499-6B4E-8F27-3618917986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29757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BDE05D-DC9E-C44B-901B-403DA5FE887F}" type="datetimeFigureOut">
              <a:rPr lang="en-US" smtClean="0"/>
              <a:t>2/27/17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4E3324-C499-6B4E-8F27-3618917986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73482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BDE05D-DC9E-C44B-901B-403DA5FE887F}" type="datetimeFigureOut">
              <a:rPr lang="en-US" smtClean="0"/>
              <a:t>2/27/17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4E3324-C499-6B4E-8F27-3618917986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20935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BDE05D-DC9E-C44B-901B-403DA5FE887F}" type="datetimeFigureOut">
              <a:rPr lang="en-US" smtClean="0"/>
              <a:t>2/27/17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4E3324-C499-6B4E-8F27-3618917986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43925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BDE05D-DC9E-C44B-901B-403DA5FE887F}" type="datetimeFigureOut">
              <a:rPr lang="en-US" smtClean="0"/>
              <a:t>2/27/17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4E3324-C499-6B4E-8F27-3618917986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84292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5" Type="http://schemas.openxmlformats.org/officeDocument/2006/relationships/slideLayout" Target="../slideLayouts/slideLayout16.xml"/><Relationship Id="rId6" Type="http://schemas.openxmlformats.org/officeDocument/2006/relationships/slideLayout" Target="../slideLayouts/slideLayout17.xml"/><Relationship Id="rId7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21.xml"/><Relationship Id="rId11" Type="http://schemas.openxmlformats.org/officeDocument/2006/relationships/theme" Target="../theme/theme2.xml"/><Relationship Id="rId1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BDE05D-DC9E-C44B-901B-403DA5FE887F}" type="datetimeFigureOut">
              <a:rPr lang="en-US" smtClean="0"/>
              <a:t>2/27/17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4E3324-C499-6B4E-8F27-3618917986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0315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0" r:id="rId1"/>
    <p:sldLayoutId id="2147483751" r:id="rId2"/>
    <p:sldLayoutId id="2147483752" r:id="rId3"/>
    <p:sldLayoutId id="2147483753" r:id="rId4"/>
    <p:sldLayoutId id="2147483754" r:id="rId5"/>
    <p:sldLayoutId id="2147483755" r:id="rId6"/>
    <p:sldLayoutId id="2147483756" r:id="rId7"/>
    <p:sldLayoutId id="2147483757" r:id="rId8"/>
    <p:sldLayoutId id="2147483758" r:id="rId9"/>
    <p:sldLayoutId id="2147483759" r:id="rId10"/>
    <p:sldLayoutId id="2147483760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>
              <a:lumMod val="95000"/>
              <a:lumOff val="5000"/>
            </a:schemeClr>
          </a:solidFill>
          <a:latin typeface="Avenir Book"/>
          <a:ea typeface="+mj-ea"/>
          <a:cs typeface="Avenir Book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b="0" i="0" kern="1200">
          <a:solidFill>
            <a:schemeClr val="tx1">
              <a:lumMod val="75000"/>
              <a:lumOff val="25000"/>
            </a:schemeClr>
          </a:solidFill>
          <a:latin typeface="Avenir Book"/>
          <a:ea typeface="+mn-ea"/>
          <a:cs typeface="Avenir Book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b="0" i="0" kern="1200">
          <a:solidFill>
            <a:schemeClr val="tx1">
              <a:lumMod val="50000"/>
              <a:lumOff val="50000"/>
            </a:schemeClr>
          </a:solidFill>
          <a:latin typeface="Avenir Book"/>
          <a:ea typeface="+mn-ea"/>
          <a:cs typeface="Avenir Book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b="0" i="0" kern="1200">
          <a:solidFill>
            <a:schemeClr val="tx1">
              <a:lumMod val="50000"/>
              <a:lumOff val="50000"/>
            </a:schemeClr>
          </a:solidFill>
          <a:latin typeface="Avenir Book"/>
          <a:ea typeface="+mn-ea"/>
          <a:cs typeface="Avenir Book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b="0" i="0" kern="1200">
          <a:solidFill>
            <a:schemeClr val="tx1">
              <a:lumMod val="50000"/>
              <a:lumOff val="50000"/>
            </a:schemeClr>
          </a:solidFill>
          <a:latin typeface="Avenir Book"/>
          <a:ea typeface="+mn-ea"/>
          <a:cs typeface="Avenir Book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b="0" i="0" kern="1200">
          <a:solidFill>
            <a:schemeClr val="tx1">
              <a:lumMod val="50000"/>
              <a:lumOff val="50000"/>
            </a:schemeClr>
          </a:solidFill>
          <a:latin typeface="Avenir Book"/>
          <a:ea typeface="+mn-ea"/>
          <a:cs typeface="Avenir Book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C2F35F"/>
            </a:gs>
            <a:gs pos="62000">
              <a:srgbClr val="92BE3F"/>
            </a:gs>
            <a:gs pos="100000">
              <a:srgbClr val="80A33D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41"/>
          <p:cNvGrpSpPr>
            <a:grpSpLocks/>
          </p:cNvGrpSpPr>
          <p:nvPr/>
        </p:nvGrpSpPr>
        <p:grpSpPr bwMode="auto">
          <a:xfrm>
            <a:off x="-304800" y="0"/>
            <a:ext cx="9932988" cy="6858000"/>
            <a:chOff x="-382404" y="0"/>
            <a:chExt cx="9932332" cy="6858000"/>
          </a:xfrm>
        </p:grpSpPr>
        <p:grpSp>
          <p:nvGrpSpPr>
            <p:cNvPr id="1033" name="Group 44"/>
            <p:cNvGrpSpPr>
              <a:grpSpLocks/>
            </p:cNvGrpSpPr>
            <p:nvPr/>
          </p:nvGrpSpPr>
          <p:grpSpPr bwMode="auto"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1056" name="Group 4"/>
              <p:cNvGrpSpPr>
                <a:grpSpLocks/>
              </p:cNvGrpSpPr>
              <p:nvPr/>
            </p:nvGrpSpPr>
            <p:grpSpPr bwMode="auto"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3" name="Rectangle 112"/>
                <p:cNvSpPr/>
                <p:nvPr/>
              </p:nvSpPr>
              <p:spPr>
                <a:xfrm>
                  <a:off x="914499" y="0"/>
                  <a:ext cx="1600094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defTabSz="9144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sz="2400">
                    <a:solidFill>
                      <a:prstClr val="white"/>
                    </a:solidFill>
                    <a:latin typeface="Century Gothic"/>
                  </a:endParaRPr>
                </a:p>
              </p:txBody>
            </p:sp>
            <p:sp>
              <p:nvSpPr>
                <p:cNvPr id="114" name="Rectangle 2"/>
                <p:cNvSpPr/>
                <p:nvPr/>
              </p:nvSpPr>
              <p:spPr>
                <a:xfrm>
                  <a:off x="159" y="0"/>
                  <a:ext cx="45717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defTabSz="9144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sz="2400">
                    <a:solidFill>
                      <a:prstClr val="white"/>
                    </a:solidFill>
                    <a:latin typeface="Century Gothic"/>
                  </a:endParaRPr>
                </a:p>
              </p:txBody>
            </p:sp>
            <p:sp>
              <p:nvSpPr>
                <p:cNvPr id="115" name="Rectangle 3"/>
                <p:cNvSpPr/>
                <p:nvPr/>
              </p:nvSpPr>
              <p:spPr>
                <a:xfrm>
                  <a:off x="228744" y="0"/>
                  <a:ext cx="76195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defTabSz="9144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sz="2400">
                    <a:solidFill>
                      <a:prstClr val="white"/>
                    </a:solidFill>
                    <a:latin typeface="Century Gothic"/>
                  </a:endParaRPr>
                </a:p>
              </p:txBody>
            </p:sp>
          </p:grpSp>
          <p:grpSp>
            <p:nvGrpSpPr>
              <p:cNvPr id="1057" name="Group 5"/>
              <p:cNvGrpSpPr>
                <a:grpSpLocks/>
              </p:cNvGrpSpPr>
              <p:nvPr/>
            </p:nvGrpSpPr>
            <p:grpSpPr bwMode="auto"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110" name="Rectangle 109"/>
                <p:cNvSpPr/>
                <p:nvPr/>
              </p:nvSpPr>
              <p:spPr>
                <a:xfrm>
                  <a:off x="913836" y="0"/>
                  <a:ext cx="1600094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defTabSz="9144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sz="2400">
                    <a:solidFill>
                      <a:prstClr val="white"/>
                    </a:solidFill>
                    <a:latin typeface="Century Gothic"/>
                  </a:endParaRPr>
                </a:p>
              </p:txBody>
            </p:sp>
            <p:sp>
              <p:nvSpPr>
                <p:cNvPr id="111" name="Rectangle 110"/>
                <p:cNvSpPr/>
                <p:nvPr/>
              </p:nvSpPr>
              <p:spPr>
                <a:xfrm>
                  <a:off x="-504" y="0"/>
                  <a:ext cx="45717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defTabSz="9144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sz="2400">
                    <a:solidFill>
                      <a:prstClr val="white"/>
                    </a:solidFill>
                    <a:latin typeface="Century Gothic"/>
                  </a:endParaRPr>
                </a:p>
              </p:txBody>
            </p:sp>
            <p:sp>
              <p:nvSpPr>
                <p:cNvPr id="112" name="Rectangle 111"/>
                <p:cNvSpPr/>
                <p:nvPr/>
              </p:nvSpPr>
              <p:spPr>
                <a:xfrm>
                  <a:off x="228081" y="0"/>
                  <a:ext cx="76195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defTabSz="9144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sz="2400">
                    <a:solidFill>
                      <a:prstClr val="white"/>
                    </a:solidFill>
                    <a:latin typeface="Century Gothic"/>
                  </a:endParaRPr>
                </a:p>
              </p:txBody>
            </p:sp>
          </p:grpSp>
          <p:grpSp>
            <p:nvGrpSpPr>
              <p:cNvPr id="1058" name="Group 9"/>
              <p:cNvGrpSpPr>
                <a:grpSpLocks/>
              </p:cNvGrpSpPr>
              <p:nvPr/>
            </p:nvGrpSpPr>
            <p:grpSpPr bwMode="auto"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107" name="Rectangle 106"/>
                <p:cNvSpPr/>
                <p:nvPr/>
              </p:nvSpPr>
              <p:spPr>
                <a:xfrm>
                  <a:off x="914785" y="0"/>
                  <a:ext cx="1600094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defTabSz="9144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sz="2400">
                    <a:solidFill>
                      <a:prstClr val="white"/>
                    </a:solidFill>
                    <a:latin typeface="Century Gothic"/>
                  </a:endParaRPr>
                </a:p>
              </p:txBody>
            </p:sp>
            <p:sp>
              <p:nvSpPr>
                <p:cNvPr id="108" name="Rectangle 107"/>
                <p:cNvSpPr/>
                <p:nvPr/>
              </p:nvSpPr>
              <p:spPr>
                <a:xfrm>
                  <a:off x="445" y="0"/>
                  <a:ext cx="45717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defTabSz="9144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sz="2400">
                    <a:solidFill>
                      <a:prstClr val="white"/>
                    </a:solidFill>
                    <a:latin typeface="Century Gothic"/>
                  </a:endParaRPr>
                </a:p>
              </p:txBody>
            </p:sp>
            <p:sp>
              <p:nvSpPr>
                <p:cNvPr id="109" name="Rectangle 108"/>
                <p:cNvSpPr/>
                <p:nvPr/>
              </p:nvSpPr>
              <p:spPr>
                <a:xfrm>
                  <a:off x="229030" y="0"/>
                  <a:ext cx="76195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defTabSz="9144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sz="2400">
                    <a:solidFill>
                      <a:prstClr val="white"/>
                    </a:solidFill>
                    <a:latin typeface="Century Gothic"/>
                  </a:endParaRPr>
                </a:p>
              </p:txBody>
            </p:sp>
          </p:grpSp>
          <p:sp>
            <p:nvSpPr>
              <p:cNvPr id="104" name="Rectangle 103"/>
              <p:cNvSpPr/>
              <p:nvPr/>
            </p:nvSpPr>
            <p:spPr>
              <a:xfrm>
                <a:off x="3809907" y="0"/>
                <a:ext cx="2819214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400">
                  <a:solidFill>
                    <a:prstClr val="white"/>
                  </a:solidFill>
                  <a:latin typeface="Century Gothic"/>
                </a:endParaRPr>
              </a:p>
            </p:txBody>
          </p:sp>
          <p:sp>
            <p:nvSpPr>
              <p:cNvPr id="105" name="Rectangle 104"/>
              <p:cNvSpPr/>
              <p:nvPr/>
            </p:nvSpPr>
            <p:spPr>
              <a:xfrm>
                <a:off x="2895568" y="0"/>
                <a:ext cx="45717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400">
                  <a:solidFill>
                    <a:prstClr val="white"/>
                  </a:solidFill>
                  <a:latin typeface="Century Gothic"/>
                </a:endParaRPr>
              </a:p>
            </p:txBody>
          </p:sp>
          <p:sp>
            <p:nvSpPr>
              <p:cNvPr id="106" name="Rectangle 105"/>
              <p:cNvSpPr/>
              <p:nvPr/>
            </p:nvSpPr>
            <p:spPr>
              <a:xfrm>
                <a:off x="3124153" y="0"/>
                <a:ext cx="76195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400">
                  <a:solidFill>
                    <a:prstClr val="white"/>
                  </a:solidFill>
                  <a:latin typeface="Century Gothic"/>
                </a:endParaRPr>
              </a:p>
            </p:txBody>
          </p:sp>
        </p:grpSp>
        <p:sp>
          <p:nvSpPr>
            <p:cNvPr id="44" name="Freeform 43"/>
            <p:cNvSpPr/>
            <p:nvPr/>
          </p:nvSpPr>
          <p:spPr>
            <a:xfrm>
              <a:off x="-12540" y="5035550"/>
              <a:ext cx="9144983" cy="1174750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defTabSz="914400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400">
                <a:solidFill>
                  <a:prstClr val="black"/>
                </a:solidFill>
                <a:latin typeface="Century Gothic"/>
              </a:endParaRPr>
            </a:p>
          </p:txBody>
        </p:sp>
        <p:sp>
          <p:nvSpPr>
            <p:cNvPr id="45" name="Freeform 44"/>
            <p:cNvSpPr/>
            <p:nvPr/>
          </p:nvSpPr>
          <p:spPr>
            <a:xfrm>
              <a:off x="-12540" y="3467100"/>
              <a:ext cx="9144983" cy="890588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defTabSz="914400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400">
                <a:solidFill>
                  <a:prstClr val="black"/>
                </a:solidFill>
                <a:latin typeface="Century Gothic"/>
              </a:endParaRPr>
            </a:p>
          </p:txBody>
        </p:sp>
        <p:sp>
          <p:nvSpPr>
            <p:cNvPr id="46" name="Freeform 45"/>
            <p:cNvSpPr/>
            <p:nvPr/>
          </p:nvSpPr>
          <p:spPr>
            <a:xfrm>
              <a:off x="-23653" y="5640388"/>
              <a:ext cx="3004940" cy="1211262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defTabSz="914400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400">
                <a:solidFill>
                  <a:prstClr val="black"/>
                </a:solidFill>
                <a:latin typeface="Century Gothic"/>
              </a:endParaRPr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2540" y="5284788"/>
              <a:ext cx="9144983" cy="1477962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defTabSz="914400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400">
                <a:solidFill>
                  <a:prstClr val="black"/>
                </a:solidFill>
                <a:latin typeface="Century Gothic"/>
              </a:endParaRPr>
            </a:p>
          </p:txBody>
        </p:sp>
        <p:sp>
          <p:nvSpPr>
            <p:cNvPr id="49" name="Freeform 48"/>
            <p:cNvSpPr/>
            <p:nvPr/>
          </p:nvSpPr>
          <p:spPr>
            <a:xfrm>
              <a:off x="2136793" y="5132388"/>
              <a:ext cx="6982951" cy="171926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defTabSz="914400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400">
                <a:solidFill>
                  <a:prstClr val="black"/>
                </a:solidFill>
                <a:latin typeface="Century Gothic"/>
              </a:endParaRPr>
            </a:p>
          </p:txBody>
        </p:sp>
        <p:sp>
          <p:nvSpPr>
            <p:cNvPr id="50" name="Hexagon 49"/>
            <p:cNvSpPr/>
            <p:nvPr/>
          </p:nvSpPr>
          <p:spPr>
            <a:xfrm rot="1800000">
              <a:off x="2995573" y="2859088"/>
              <a:ext cx="1601682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400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400">
                <a:solidFill>
                  <a:prstClr val="white"/>
                </a:solidFill>
                <a:latin typeface="Century Gothic"/>
              </a:endParaRPr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3719425" y="4125913"/>
              <a:ext cx="1601682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400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400">
                <a:solidFill>
                  <a:prstClr val="white"/>
                </a:solidFill>
                <a:latin typeface="Century Gothic"/>
              </a:endParaRPr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8949" y="1592263"/>
              <a:ext cx="1601682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400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400">
                <a:solidFill>
                  <a:prstClr val="white"/>
                </a:solidFill>
                <a:latin typeface="Century Gothic"/>
              </a:endParaRPr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76524" y="325438"/>
              <a:ext cx="1601682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400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400">
                <a:solidFill>
                  <a:prstClr val="white"/>
                </a:solidFill>
                <a:latin typeface="Century Gothic"/>
              </a:endParaRPr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4462326" y="5383213"/>
              <a:ext cx="1601682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400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400">
                <a:solidFill>
                  <a:prstClr val="white"/>
                </a:solidFill>
                <a:latin typeface="Century Gothic"/>
              </a:endParaRPr>
            </a:p>
          </p:txBody>
        </p:sp>
        <p:sp>
          <p:nvSpPr>
            <p:cNvPr id="55" name="Freeform 54"/>
            <p:cNvSpPr/>
            <p:nvPr/>
          </p:nvSpPr>
          <p:spPr>
            <a:xfrm rot="1800000">
              <a:off x="-382404" y="4202113"/>
              <a:ext cx="1261980" cy="1387475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400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400">
                <a:solidFill>
                  <a:prstClr val="white"/>
                </a:solidFill>
                <a:latin typeface="Century Gothic"/>
              </a:endParaRPr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3969" y="5402263"/>
              <a:ext cx="1601682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400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400">
                <a:solidFill>
                  <a:prstClr val="white"/>
                </a:solidFill>
                <a:latin typeface="Century Gothic"/>
              </a:endParaRPr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52542" y="2849563"/>
              <a:ext cx="1601682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400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400">
                <a:solidFill>
                  <a:prstClr val="white"/>
                </a:solidFill>
                <a:latin typeface="Century Gothic"/>
              </a:endParaRPr>
            </a:p>
          </p:txBody>
        </p:sp>
        <p:sp>
          <p:nvSpPr>
            <p:cNvPr id="58" name="Hexagon 57"/>
            <p:cNvSpPr/>
            <p:nvPr/>
          </p:nvSpPr>
          <p:spPr>
            <a:xfrm rot="1800000">
              <a:off x="776394" y="4125913"/>
              <a:ext cx="1601682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400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400">
                <a:solidFill>
                  <a:prstClr val="white"/>
                </a:solidFill>
                <a:latin typeface="Century Gothic"/>
              </a:endParaRPr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1509771" y="5411788"/>
              <a:ext cx="1601682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400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400">
                <a:solidFill>
                  <a:prstClr val="white"/>
                </a:solidFill>
                <a:latin typeface="Century Gothic"/>
              </a:endParaRPr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1528820" y="2859088"/>
              <a:ext cx="1601682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400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400">
                <a:solidFill>
                  <a:prstClr val="white"/>
                </a:solidFill>
                <a:latin typeface="Century Gothic"/>
              </a:endParaRPr>
            </a:p>
          </p:txBody>
        </p:sp>
        <p:sp>
          <p:nvSpPr>
            <p:cNvPr id="95" name="Hexagon 94"/>
            <p:cNvSpPr/>
            <p:nvPr/>
          </p:nvSpPr>
          <p:spPr>
            <a:xfrm rot="1800000">
              <a:off x="795443" y="1563688"/>
              <a:ext cx="1601682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400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400">
                <a:solidFill>
                  <a:prstClr val="white"/>
                </a:solidFill>
                <a:latin typeface="Century Gothic"/>
              </a:endParaRPr>
            </a:p>
          </p:txBody>
        </p:sp>
        <p:sp>
          <p:nvSpPr>
            <p:cNvPr id="96" name="Hexagon 95"/>
            <p:cNvSpPr/>
            <p:nvPr/>
          </p:nvSpPr>
          <p:spPr>
            <a:xfrm rot="1800000">
              <a:off x="6806909" y="4144963"/>
              <a:ext cx="1600094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400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400">
                <a:solidFill>
                  <a:prstClr val="white"/>
                </a:solidFill>
                <a:latin typeface="Century Gothic"/>
              </a:endParaRPr>
            </a:p>
          </p:txBody>
        </p:sp>
        <p:sp>
          <p:nvSpPr>
            <p:cNvPr id="97" name="Hexagon 96"/>
            <p:cNvSpPr/>
            <p:nvPr/>
          </p:nvSpPr>
          <p:spPr>
            <a:xfrm rot="1800000">
              <a:off x="7549810" y="5421313"/>
              <a:ext cx="1600094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400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400">
                <a:solidFill>
                  <a:prstClr val="white"/>
                </a:solidFill>
                <a:latin typeface="Century Gothic"/>
              </a:endParaRPr>
            </a:p>
          </p:txBody>
        </p:sp>
        <p:sp>
          <p:nvSpPr>
            <p:cNvPr id="98" name="Hexagon 97"/>
            <p:cNvSpPr/>
            <p:nvPr/>
          </p:nvSpPr>
          <p:spPr>
            <a:xfrm rot="1800000">
              <a:off x="7549810" y="2868613"/>
              <a:ext cx="1600094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400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400">
                <a:solidFill>
                  <a:prstClr val="white"/>
                </a:solidFill>
                <a:latin typeface="Century Gothic"/>
              </a:endParaRPr>
            </a:p>
          </p:txBody>
        </p:sp>
        <p:sp>
          <p:nvSpPr>
            <p:cNvPr id="99" name="Freeform 98"/>
            <p:cNvSpPr/>
            <p:nvPr/>
          </p:nvSpPr>
          <p:spPr>
            <a:xfrm rot="1800000">
              <a:off x="8306997" y="4056063"/>
              <a:ext cx="1242931" cy="1387475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400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400">
                <a:solidFill>
                  <a:prstClr val="white"/>
                </a:solidFill>
                <a:latin typeface="Century Gothic"/>
              </a:endParaRPr>
            </a:p>
          </p:txBody>
        </p:sp>
        <p:sp>
          <p:nvSpPr>
            <p:cNvPr id="100" name="Freeform 99"/>
            <p:cNvSpPr/>
            <p:nvPr/>
          </p:nvSpPr>
          <p:spPr>
            <a:xfrm rot="1800000">
              <a:off x="8306997" y="1511300"/>
              <a:ext cx="1241343" cy="1389063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400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400">
                <a:solidFill>
                  <a:prstClr val="white"/>
                </a:solidFill>
                <a:latin typeface="Century Gothic"/>
              </a:endParaRPr>
            </a:p>
          </p:txBody>
        </p:sp>
      </p:grpSp>
      <p:sp>
        <p:nvSpPr>
          <p:cNvPr id="66" name="Rectangle 65"/>
          <p:cNvSpPr/>
          <p:nvPr/>
        </p:nvSpPr>
        <p:spPr>
          <a:xfrm>
            <a:off x="457200" y="333375"/>
            <a:ext cx="8229600" cy="6186488"/>
          </a:xfrm>
          <a:prstGeom prst="rect">
            <a:avLst/>
          </a:prstGeom>
          <a:solidFill>
            <a:schemeClr val="bg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prstClr val="white"/>
              </a:solidFill>
              <a:latin typeface="Century Gothic"/>
            </a:endParaRPr>
          </a:p>
        </p:txBody>
      </p:sp>
      <p:sp>
        <p:nvSpPr>
          <p:cNvPr id="71" name="Rectangle 70"/>
          <p:cNvSpPr/>
          <p:nvPr userDrawn="1"/>
        </p:nvSpPr>
        <p:spPr>
          <a:xfrm>
            <a:off x="5562600" y="76200"/>
            <a:ext cx="3505200" cy="6238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prstClr val="white"/>
              </a:solidFill>
              <a:latin typeface="Century Gothic"/>
            </a:endParaRPr>
          </a:p>
        </p:txBody>
      </p:sp>
      <p:sp>
        <p:nvSpPr>
          <p:cNvPr id="1029" name="Title Placeholder 1"/>
          <p:cNvSpPr>
            <a:spLocks noGrp="1"/>
          </p:cNvSpPr>
          <p:nvPr>
            <p:ph type="title"/>
          </p:nvPr>
        </p:nvSpPr>
        <p:spPr bwMode="auto">
          <a:xfrm>
            <a:off x="1042988" y="1027113"/>
            <a:ext cx="7024687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30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042988" y="2324100"/>
            <a:ext cx="6777037" cy="3508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010400" y="646588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0" hangingPunct="0">
              <a:defRPr sz="1200">
                <a:solidFill>
                  <a:srgbClr val="FEFEFE"/>
                </a:solidFill>
                <a:latin typeface="Times" charset="0"/>
                <a:ea typeface="ＭＳ Ｐゴシック" charset="-128"/>
              </a:defRPr>
            </a:lvl1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fld id="{D847D940-D9AD-42E3-9319-CBA704CB1AF7}" type="datetime4">
              <a:rPr lang="en-US"/>
              <a:pPr defTabSz="914400" fontAlgn="base">
                <a:spcBef>
                  <a:spcPct val="0"/>
                </a:spcBef>
                <a:spcAft>
                  <a:spcPct val="0"/>
                </a:spcAft>
                <a:defRPr/>
              </a:pPr>
              <a:t>February 27, 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41850" y="5851525"/>
            <a:ext cx="350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0" hangingPunct="0">
              <a:defRPr sz="1200">
                <a:solidFill>
                  <a:schemeClr val="accent1"/>
                </a:solidFill>
                <a:latin typeface="Times" charset="0"/>
                <a:ea typeface="ＭＳ Ｐゴシック" charset="-128"/>
              </a:defRPr>
            </a:lvl1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94C6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54572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2" r:id="rId1"/>
    <p:sldLayoutId id="2147483763" r:id="rId2"/>
    <p:sldLayoutId id="2147483764" r:id="rId3"/>
    <p:sldLayoutId id="2147483765" r:id="rId4"/>
    <p:sldLayoutId id="2147483766" r:id="rId5"/>
    <p:sldLayoutId id="2147483767" r:id="rId6"/>
    <p:sldLayoutId id="2147483768" r:id="rId7"/>
    <p:sldLayoutId id="2147483769" r:id="rId8"/>
    <p:sldLayoutId id="2147483770" r:id="rId9"/>
    <p:sldLayoutId id="2147483771" r:id="rId10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2800" b="1" kern="1200">
          <a:solidFill>
            <a:schemeClr val="accent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accent1"/>
          </a:solidFill>
          <a:latin typeface="Century Gothic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accent1"/>
          </a:solidFill>
          <a:latin typeface="Century Gothic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accent1"/>
          </a:solidFill>
          <a:latin typeface="Century Gothic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accent1"/>
          </a:solidFill>
          <a:latin typeface="Century Gothic" pitchFamily="34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68263" indent="-68263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6000"/>
        <a:buFont typeface="Wingdings 2" pitchFamily="18" charset="2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39763" indent="-2730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6000"/>
        <a:buFont typeface="Wingdings" pitchFamily="2" charset="2"/>
        <a:buChar char="§"/>
        <a:defRPr sz="20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6000"/>
        <a:buFont typeface="Wingdings" pitchFamily="2" charset="2"/>
        <a:buChar char="§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2395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6000"/>
        <a:buFont typeface="Wingdings" pitchFamily="2" charset="2"/>
        <a:buChar char="§"/>
        <a:defRPr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25563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6000"/>
        <a:buFont typeface="Wingdings" pitchFamily="2" charset="2"/>
        <a:buChar char="§"/>
        <a:defRPr sz="2000" kern="1200">
          <a:solidFill>
            <a:schemeClr val="tx2"/>
          </a:solidFill>
          <a:latin typeface="+mn-lt"/>
          <a:ea typeface="+mn-ea"/>
          <a:cs typeface="+mn-cs"/>
        </a:defRPr>
      </a:lvl5pPr>
      <a:lvl6pPr marL="1517904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171907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192024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121408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3.emf"/><Relationship Id="rId5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tags" Target="../tags/tag4.xml"/><Relationship Id="rId2" Type="http://schemas.openxmlformats.org/officeDocument/2006/relationships/slideLayout" Target="../slideLayouts/slideLayout2.xml"/><Relationship Id="rId3" Type="http://schemas.openxmlformats.org/officeDocument/2006/relationships/notesSlide" Target="../notesSlides/notesSlide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4" Type="http://schemas.openxmlformats.org/officeDocument/2006/relationships/chart" Target="../charts/chart2.xml"/><Relationship Id="rId5" Type="http://schemas.openxmlformats.org/officeDocument/2006/relationships/chart" Target="../charts/chart3.xml"/><Relationship Id="rId1" Type="http://schemas.openxmlformats.org/officeDocument/2006/relationships/tags" Target="../tags/tag5.xml"/><Relationship Id="rId2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4" Type="http://schemas.openxmlformats.org/officeDocument/2006/relationships/chart" Target="../charts/chart4.xml"/><Relationship Id="rId5" Type="http://schemas.openxmlformats.org/officeDocument/2006/relationships/chart" Target="../charts/chart5.xml"/><Relationship Id="rId1" Type="http://schemas.openxmlformats.org/officeDocument/2006/relationships/tags" Target="../tags/tag6.xml"/><Relationship Id="rId2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8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4.xml"/><Relationship Id="rId3" Type="http://schemas.openxmlformats.org/officeDocument/2006/relationships/chart" Target="../charts/chart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5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9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8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9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0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1.xml"/><Relationship Id="rId3" Type="http://schemas.openxmlformats.org/officeDocument/2006/relationships/chart" Target="../charts/char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3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4.xml"/><Relationship Id="rId3" Type="http://schemas.openxmlformats.org/officeDocument/2006/relationships/chart" Target="../charts/chart8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4" Type="http://schemas.openxmlformats.org/officeDocument/2006/relationships/image" Target="../media/image12.png"/><Relationship Id="rId5" Type="http://schemas.openxmlformats.org/officeDocument/2006/relationships/image" Target="../media/image13.png"/><Relationship Id="rId6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4" Type="http://schemas.openxmlformats.org/officeDocument/2006/relationships/image" Target="../media/image5.png"/><Relationship Id="rId1" Type="http://schemas.openxmlformats.org/officeDocument/2006/relationships/tags" Target="../tags/tag1.xml"/><Relationship Id="rId2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4" Type="http://schemas.openxmlformats.org/officeDocument/2006/relationships/image" Target="../media/image16.jpeg"/><Relationship Id="rId5" Type="http://schemas.openxmlformats.org/officeDocument/2006/relationships/image" Target="../media/image17.jpeg"/><Relationship Id="rId6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26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4" Type="http://schemas.openxmlformats.org/officeDocument/2006/relationships/image" Target="../media/image20.jpeg"/><Relationship Id="rId5" Type="http://schemas.openxmlformats.org/officeDocument/2006/relationships/image" Target="../media/image21.jpeg"/><Relationship Id="rId6" Type="http://schemas.openxmlformats.org/officeDocument/2006/relationships/image" Target="../media/image22.jpeg"/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2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4" Type="http://schemas.openxmlformats.org/officeDocument/2006/relationships/image" Target="../media/image16.jpeg"/><Relationship Id="rId5" Type="http://schemas.openxmlformats.org/officeDocument/2006/relationships/image" Target="../media/image17.jpeg"/><Relationship Id="rId6" Type="http://schemas.openxmlformats.org/officeDocument/2006/relationships/image" Target="../media/image18.jpeg"/><Relationship Id="rId7" Type="http://schemas.openxmlformats.org/officeDocument/2006/relationships/image" Target="../media/image23.jpeg"/><Relationship Id="rId8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8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29.xml"/><Relationship Id="rId3" Type="http://schemas.openxmlformats.org/officeDocument/2006/relationships/image" Target="../media/image9.pn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30.xml"/><Relationship Id="rId3" Type="http://schemas.openxmlformats.org/officeDocument/2006/relationships/image" Target="../media/image25.jpe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1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33.xml"/><Relationship Id="rId3" Type="http://schemas.openxmlformats.org/officeDocument/2006/relationships/image" Target="../media/image26.jpeg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34.xml"/><Relationship Id="rId3" Type="http://schemas.openxmlformats.org/officeDocument/2006/relationships/image" Target="../media/image27.jpeg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35.xml"/><Relationship Id="rId3" Type="http://schemas.openxmlformats.org/officeDocument/2006/relationships/image" Target="../media/image28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4" Type="http://schemas.openxmlformats.org/officeDocument/2006/relationships/image" Target="../media/image5.png"/><Relationship Id="rId1" Type="http://schemas.openxmlformats.org/officeDocument/2006/relationships/tags" Target="../tags/tag2.xml"/><Relationship Id="rId2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36.xml"/><Relationship Id="rId3" Type="http://schemas.openxmlformats.org/officeDocument/2006/relationships/image" Target="../media/image29.jpeg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37.xml"/><Relationship Id="rId3" Type="http://schemas.openxmlformats.org/officeDocument/2006/relationships/image" Target="../media/image30.jpeg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38.xml"/><Relationship Id="rId3" Type="http://schemas.openxmlformats.org/officeDocument/2006/relationships/image" Target="../media/image31.jpeg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9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40.xml"/><Relationship Id="rId3" Type="http://schemas.openxmlformats.org/officeDocument/2006/relationships/image" Target="../media/image32.jpeg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41.xml"/><Relationship Id="rId3" Type="http://schemas.openxmlformats.org/officeDocument/2006/relationships/image" Target="../media/image33.jpeg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42.xml"/><Relationship Id="rId3" Type="http://schemas.openxmlformats.org/officeDocument/2006/relationships/image" Target="../media/image34.jpeg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43.xml"/><Relationship Id="rId3" Type="http://schemas.openxmlformats.org/officeDocument/2006/relationships/image" Target="../media/image35.jpeg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44.xml"/><Relationship Id="rId3" Type="http://schemas.openxmlformats.org/officeDocument/2006/relationships/image" Target="../media/image36.jpeg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45.xml"/><Relationship Id="rId3" Type="http://schemas.openxmlformats.org/officeDocument/2006/relationships/image" Target="../media/image37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8.jpg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9.jp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4" Type="http://schemas.openxmlformats.org/officeDocument/2006/relationships/image" Target="../media/image41.png"/><Relationship Id="rId5" Type="http://schemas.openxmlformats.org/officeDocument/2006/relationships/image" Target="../media/image42.png"/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46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.xml"/><Relationship Id="rId4" Type="http://schemas.openxmlformats.org/officeDocument/2006/relationships/chart" Target="../charts/chart10.xml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7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48.xml"/><Relationship Id="rId3" Type="http://schemas.openxmlformats.org/officeDocument/2006/relationships/chart" Target="../charts/chart11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9.xml"/><Relationship Id="rId3" Type="http://schemas.openxmlformats.org/officeDocument/2006/relationships/image" Target="../media/image43.png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0.xml"/><Relationship Id="rId3" Type="http://schemas.openxmlformats.org/officeDocument/2006/relationships/image" Target="../media/image44.png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1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4.xml"/><Relationship Id="rId3" Type="http://schemas.openxmlformats.org/officeDocument/2006/relationships/chart" Target="../charts/chart1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5.png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3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6.jpeg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3.xml"/><Relationship Id="rId4" Type="http://schemas.openxmlformats.org/officeDocument/2006/relationships/chart" Target="../charts/chart14.xml"/><Relationship Id="rId5" Type="http://schemas.openxmlformats.org/officeDocument/2006/relationships/chart" Target="../charts/chart15.xml"/><Relationship Id="rId6" Type="http://schemas.openxmlformats.org/officeDocument/2006/relationships/chart" Target="../charts/chart16.xml"/><Relationship Id="rId7" Type="http://schemas.openxmlformats.org/officeDocument/2006/relationships/chart" Target="../charts/chart17.xml"/><Relationship Id="rId1" Type="http://schemas.openxmlformats.org/officeDocument/2006/relationships/slideLayout" Target="../slideLayouts/slideLayout2.xml"/><Relationship Id="rId2" Type="http://schemas.openxmlformats.org/officeDocument/2006/relationships/chart" Target="../charts/chart12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9.xml"/><Relationship Id="rId4" Type="http://schemas.openxmlformats.org/officeDocument/2006/relationships/chart" Target="../charts/chart20.xml"/><Relationship Id="rId5" Type="http://schemas.openxmlformats.org/officeDocument/2006/relationships/chart" Target="../charts/chart21.xml"/><Relationship Id="rId6" Type="http://schemas.openxmlformats.org/officeDocument/2006/relationships/chart" Target="../charts/chart22.xml"/><Relationship Id="rId7" Type="http://schemas.openxmlformats.org/officeDocument/2006/relationships/chart" Target="../charts/chart23.xml"/><Relationship Id="rId1" Type="http://schemas.openxmlformats.org/officeDocument/2006/relationships/slideLayout" Target="../slideLayouts/slideLayout2.xml"/><Relationship Id="rId2" Type="http://schemas.openxmlformats.org/officeDocument/2006/relationships/chart" Target="../charts/chart18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4" Type="http://schemas.openxmlformats.org/officeDocument/2006/relationships/image" Target="../media/image49.png"/><Relationship Id="rId5" Type="http://schemas.openxmlformats.org/officeDocument/2006/relationships/image" Target="../media/image50.pn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7.png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chart" Target="../charts/chart24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4.xml"/><Relationship Id="rId3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6.png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4" Type="http://schemas.openxmlformats.org/officeDocument/2006/relationships/image" Target="../media/image52.pn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55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3.gif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56.xml"/><Relationship Id="rId3" Type="http://schemas.openxmlformats.org/officeDocument/2006/relationships/image" Target="../media/image2.png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7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58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hyperlink" Target="mailto:veronica.yan@gmail.com" TargetMode="External"/><Relationship Id="rId4" Type="http://schemas.openxmlformats.org/officeDocument/2006/relationships/hyperlink" Target="http://www.veronicayan.com" TargetMode="External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9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4" Type="http://schemas.openxmlformats.org/officeDocument/2006/relationships/image" Target="../media/image5.png"/><Relationship Id="rId1" Type="http://schemas.openxmlformats.org/officeDocument/2006/relationships/tags" Target="../tags/tag3.xml"/><Relationship Id="rId2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31832" y="367777"/>
            <a:ext cx="6059678" cy="426231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37068" y="3458869"/>
            <a:ext cx="8807046" cy="1470025"/>
          </a:xfrm>
        </p:spPr>
        <p:txBody>
          <a:bodyPr>
            <a:noAutofit/>
          </a:bodyPr>
          <a:lstStyle/>
          <a:p>
            <a:r>
              <a:rPr lang="en-US" sz="3600" b="1" dirty="0" smtClean="0">
                <a:solidFill>
                  <a:srgbClr val="800000"/>
                </a:solidFill>
                <a:latin typeface="Avenir Heavy"/>
                <a:cs typeface="Avenir Heavy"/>
              </a:rPr>
              <a:t>The Toolkit for Building Better Learners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48817" y="4444338"/>
            <a:ext cx="7227037" cy="2436758"/>
          </a:xfrm>
        </p:spPr>
        <p:txBody>
          <a:bodyPr>
            <a:normAutofit/>
          </a:bodyPr>
          <a:lstStyle/>
          <a:p>
            <a:endParaRPr lang="en-US" sz="1800" i="1" dirty="0" smtClean="0">
              <a:solidFill>
                <a:srgbClr val="000090"/>
              </a:solidFill>
            </a:endParaRPr>
          </a:p>
          <a:p>
            <a:r>
              <a:rPr lang="en-US" sz="2400" dirty="0" smtClean="0">
                <a:solidFill>
                  <a:srgbClr val="7F7F7F"/>
                </a:solidFill>
              </a:rPr>
              <a:t>Pearson BLC Tucson, February 25</a:t>
            </a:r>
            <a:r>
              <a:rPr lang="en-US" sz="2400" baseline="30000" dirty="0" smtClean="0">
                <a:solidFill>
                  <a:srgbClr val="7F7F7F"/>
                </a:solidFill>
              </a:rPr>
              <a:t>th</a:t>
            </a:r>
            <a:r>
              <a:rPr lang="en-US" sz="2400" dirty="0" smtClean="0">
                <a:solidFill>
                  <a:srgbClr val="7F7F7F"/>
                </a:solidFill>
              </a:rPr>
              <a:t>, 2017</a:t>
            </a:r>
            <a:endParaRPr lang="en-US" sz="1800" dirty="0">
              <a:solidFill>
                <a:srgbClr val="7F7F7F"/>
              </a:solidFill>
            </a:endParaRPr>
          </a:p>
          <a:p>
            <a:r>
              <a:rPr 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Veronica Yan</a:t>
            </a:r>
          </a:p>
          <a:p>
            <a:endParaRPr lang="en-US" sz="2400" dirty="0"/>
          </a:p>
          <a:p>
            <a:pPr algn="ctr">
              <a:spcBef>
                <a:spcPts val="0"/>
              </a:spcBef>
            </a:pPr>
            <a:endParaRPr lang="en-US" sz="3800" dirty="0"/>
          </a:p>
        </p:txBody>
      </p:sp>
      <p:pic>
        <p:nvPicPr>
          <p:cNvPr id="7" name="Picture 6" descr="PrimShield-Mono_RegularUse_CardOnTrans.eps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9275" y="5839176"/>
            <a:ext cx="2292676" cy="955282"/>
          </a:xfrm>
          <a:prstGeom prst="rect">
            <a:avLst/>
          </a:prstGeom>
        </p:spPr>
      </p:pic>
      <p:grpSp>
        <p:nvGrpSpPr>
          <p:cNvPr id="9" name="Group 8"/>
          <p:cNvGrpSpPr/>
          <p:nvPr/>
        </p:nvGrpSpPr>
        <p:grpSpPr>
          <a:xfrm>
            <a:off x="5755697" y="103924"/>
            <a:ext cx="3356149" cy="646331"/>
            <a:chOff x="5787851" y="6035602"/>
            <a:chExt cx="3356149" cy="646331"/>
          </a:xfrm>
        </p:grpSpPr>
        <p:sp>
          <p:nvSpPr>
            <p:cNvPr id="10" name="TextBox 9"/>
            <p:cNvSpPr txBox="1"/>
            <p:nvPr/>
          </p:nvSpPr>
          <p:spPr>
            <a:xfrm>
              <a:off x="5787851" y="6035602"/>
              <a:ext cx="335614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Avenir Book"/>
                  <a:cs typeface="Avenir Book"/>
                </a:rPr>
                <a:t>@</a:t>
              </a:r>
              <a:r>
                <a:rPr lang="en-US" dirty="0" err="1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Avenir Book"/>
                  <a:cs typeface="Avenir Book"/>
                </a:rPr>
                <a:t>EdScientists</a:t>
              </a:r>
            </a:p>
            <a:p>
              <a:pPr algn="r"/>
              <a:r>
                <a:rPr lang="en-US" dirty="0" err="1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Avenir Book"/>
                  <a:cs typeface="Avenir Book"/>
                </a:rPr>
                <a:t>www.veronicayan.com</a:t>
              </a:r>
              <a:endParaRPr lang="en-US" dirty="0">
                <a:solidFill>
                  <a:schemeClr val="tx2">
                    <a:lumMod val="60000"/>
                    <a:lumOff val="40000"/>
                  </a:schemeClr>
                </a:solidFill>
                <a:latin typeface="Avenir Book"/>
                <a:cs typeface="Avenir Book"/>
              </a:endParaRPr>
            </a:p>
          </p:txBody>
        </p:sp>
        <p:pic>
          <p:nvPicPr>
            <p:cNvPr id="13" name="Picture 12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7266883" y="6047940"/>
              <a:ext cx="337625" cy="3376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02133633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3947164" y="1528256"/>
            <a:ext cx="1162123" cy="1072650"/>
          </a:xfrm>
          <a:prstGeom prst="roundRect">
            <a:avLst/>
          </a:prstGeom>
          <a:solidFill>
            <a:srgbClr val="FEB300"/>
          </a:solidFill>
          <a:ln>
            <a:solidFill>
              <a:srgbClr val="4F81BD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rgbClr val="000000"/>
                </a:solidFill>
                <a:latin typeface="Avenir Book"/>
                <a:cs typeface="Avenir Book"/>
              </a:rPr>
              <a:t>Study</a:t>
            </a:r>
            <a:endParaRPr lang="en-US" sz="2000" dirty="0">
              <a:solidFill>
                <a:srgbClr val="000000"/>
              </a:solidFill>
              <a:latin typeface="Avenir Book"/>
              <a:cs typeface="Avenir Book"/>
            </a:endParaRPr>
          </a:p>
        </p:txBody>
      </p:sp>
      <p:sp>
        <p:nvSpPr>
          <p:cNvPr id="13" name="Rounded Rectangle 12"/>
          <p:cNvSpPr/>
          <p:nvPr/>
        </p:nvSpPr>
        <p:spPr>
          <a:xfrm>
            <a:off x="5109287" y="1528256"/>
            <a:ext cx="1163002" cy="1072650"/>
          </a:xfrm>
          <a:prstGeom prst="roundRect">
            <a:avLst/>
          </a:prstGeom>
          <a:solidFill>
            <a:srgbClr val="FEB300"/>
          </a:solidFill>
          <a:ln>
            <a:solidFill>
              <a:srgbClr val="4F81BD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rgbClr val="000000"/>
                </a:solidFill>
                <a:latin typeface="Avenir Book"/>
                <a:cs typeface="Avenir Book"/>
              </a:rPr>
              <a:t>Study</a:t>
            </a:r>
            <a:endParaRPr lang="en-US" sz="2000" dirty="0">
              <a:solidFill>
                <a:srgbClr val="000000"/>
              </a:solidFill>
              <a:latin typeface="Avenir Book"/>
              <a:cs typeface="Avenir Book"/>
            </a:endParaRPr>
          </a:p>
        </p:txBody>
      </p:sp>
      <p:sp>
        <p:nvSpPr>
          <p:cNvPr id="14" name="Rounded Rectangle 13"/>
          <p:cNvSpPr/>
          <p:nvPr/>
        </p:nvSpPr>
        <p:spPr>
          <a:xfrm>
            <a:off x="2069180" y="3121625"/>
            <a:ext cx="1144676" cy="1072650"/>
          </a:xfrm>
          <a:prstGeom prst="roundRect">
            <a:avLst/>
          </a:prstGeom>
          <a:solidFill>
            <a:srgbClr val="C0504D"/>
          </a:solidFill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latin typeface="Avenir Book"/>
                <a:cs typeface="Avenir Book"/>
              </a:rPr>
              <a:t>Study</a:t>
            </a:r>
            <a:endParaRPr lang="en-US" sz="2000" dirty="0">
              <a:latin typeface="Avenir Book"/>
              <a:cs typeface="Avenir Book"/>
            </a:endParaRPr>
          </a:p>
        </p:txBody>
      </p:sp>
      <p:sp>
        <p:nvSpPr>
          <p:cNvPr id="15" name="Rounded Rectangle 14"/>
          <p:cNvSpPr/>
          <p:nvPr/>
        </p:nvSpPr>
        <p:spPr>
          <a:xfrm>
            <a:off x="5109287" y="3121625"/>
            <a:ext cx="1163002" cy="1072650"/>
          </a:xfrm>
          <a:prstGeom prst="roundRect">
            <a:avLst/>
          </a:prstGeom>
          <a:solidFill>
            <a:srgbClr val="C0504D"/>
          </a:solidFill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latin typeface="Avenir Book"/>
                <a:cs typeface="Avenir Book"/>
              </a:rPr>
              <a:t>Study</a:t>
            </a:r>
            <a:endParaRPr lang="en-US" sz="2000" dirty="0">
              <a:latin typeface="Avenir Book"/>
              <a:cs typeface="Avenir Book"/>
            </a:endParaRPr>
          </a:p>
        </p:txBody>
      </p:sp>
      <p:cxnSp>
        <p:nvCxnSpPr>
          <p:cNvPr id="17" name="Straight Arrow Connector 16"/>
          <p:cNvCxnSpPr/>
          <p:nvPr/>
        </p:nvCxnSpPr>
        <p:spPr>
          <a:xfrm flipV="1">
            <a:off x="5692977" y="3846684"/>
            <a:ext cx="0" cy="965320"/>
          </a:xfrm>
          <a:prstGeom prst="straightConnector1">
            <a:avLst/>
          </a:prstGeom>
          <a:ln w="57150" cmpd="sng">
            <a:solidFill>
              <a:srgbClr val="00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/>
          <p:cNvCxnSpPr/>
          <p:nvPr/>
        </p:nvCxnSpPr>
        <p:spPr>
          <a:xfrm>
            <a:off x="5692977" y="878910"/>
            <a:ext cx="0" cy="1044284"/>
          </a:xfrm>
          <a:prstGeom prst="straightConnector1">
            <a:avLst/>
          </a:prstGeom>
          <a:ln w="57150" cmpd="sng">
            <a:solidFill>
              <a:srgbClr val="00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Rectangle 2"/>
          <p:cNvSpPr/>
          <p:nvPr/>
        </p:nvSpPr>
        <p:spPr>
          <a:xfrm>
            <a:off x="3435883" y="3200352"/>
            <a:ext cx="117622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600" dirty="0">
                <a:latin typeface="Avenir Book"/>
                <a:cs typeface="Avenir Book"/>
              </a:rPr>
              <a:t>...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9983669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/>
        </p:nvSpPr>
        <p:spPr>
          <a:xfrm>
            <a:off x="3184491" y="1853676"/>
            <a:ext cx="809937" cy="772990"/>
          </a:xfrm>
          <a:prstGeom prst="roundRect">
            <a:avLst/>
          </a:prstGeom>
          <a:solidFill>
            <a:srgbClr val="FEB300"/>
          </a:solidFill>
          <a:ln>
            <a:solidFill>
              <a:srgbClr val="4F81BD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>
                <a:solidFill>
                  <a:srgbClr val="000000"/>
                </a:solidFill>
                <a:latin typeface="Avenir Book"/>
                <a:cs typeface="Avenir Book"/>
              </a:rPr>
              <a:t>Study</a:t>
            </a:r>
            <a:endParaRPr lang="en-US" sz="1600" dirty="0">
              <a:solidFill>
                <a:srgbClr val="000000"/>
              </a:solidFill>
              <a:latin typeface="Avenir Book"/>
              <a:cs typeface="Avenir Book"/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3994428" y="1853676"/>
            <a:ext cx="809937" cy="772990"/>
          </a:xfrm>
          <a:prstGeom prst="roundRect">
            <a:avLst/>
          </a:prstGeom>
          <a:solidFill>
            <a:srgbClr val="FEB300"/>
          </a:solidFill>
          <a:ln>
            <a:solidFill>
              <a:srgbClr val="4F81BD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>
                <a:solidFill>
                  <a:srgbClr val="000000"/>
                </a:solidFill>
                <a:latin typeface="Avenir Book"/>
                <a:cs typeface="Avenir Book"/>
              </a:rPr>
              <a:t>Study</a:t>
            </a:r>
            <a:endParaRPr lang="en-US" sz="1600" dirty="0">
              <a:solidFill>
                <a:srgbClr val="000000"/>
              </a:solidFill>
              <a:latin typeface="Avenir Book"/>
              <a:cs typeface="Avenir Book"/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4804365" y="1853676"/>
            <a:ext cx="809937" cy="772990"/>
          </a:xfrm>
          <a:prstGeom prst="roundRect">
            <a:avLst/>
          </a:prstGeom>
          <a:solidFill>
            <a:srgbClr val="FEB300"/>
          </a:solidFill>
          <a:ln>
            <a:solidFill>
              <a:srgbClr val="4F81BD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>
                <a:solidFill>
                  <a:srgbClr val="000000"/>
                </a:solidFill>
                <a:latin typeface="Avenir Book"/>
                <a:cs typeface="Avenir Book"/>
              </a:rPr>
              <a:t>Study</a:t>
            </a:r>
            <a:endParaRPr lang="en-US" sz="1600" dirty="0">
              <a:solidFill>
                <a:srgbClr val="000000"/>
              </a:solidFill>
              <a:latin typeface="Avenir Book"/>
              <a:cs typeface="Avenir Book"/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796632" y="2926326"/>
            <a:ext cx="809937" cy="772990"/>
          </a:xfrm>
          <a:prstGeom prst="roundRect">
            <a:avLst/>
          </a:prstGeom>
          <a:solidFill>
            <a:srgbClr val="C0504D"/>
          </a:solidFill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>
                <a:solidFill>
                  <a:srgbClr val="000000"/>
                </a:solidFill>
                <a:latin typeface="Avenir Book"/>
                <a:cs typeface="Avenir Book"/>
              </a:rPr>
              <a:t>Study</a:t>
            </a:r>
            <a:endParaRPr lang="en-US" sz="1600" dirty="0">
              <a:solidFill>
                <a:srgbClr val="000000"/>
              </a:solidFill>
              <a:latin typeface="Avenir Book"/>
              <a:cs typeface="Avenir Book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2968736" y="2926326"/>
            <a:ext cx="809937" cy="772990"/>
          </a:xfrm>
          <a:prstGeom prst="roundRect">
            <a:avLst/>
          </a:prstGeom>
          <a:solidFill>
            <a:srgbClr val="C0504D"/>
          </a:solidFill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>
                <a:solidFill>
                  <a:srgbClr val="000000"/>
                </a:solidFill>
                <a:latin typeface="Avenir Book"/>
                <a:cs typeface="Avenir Book"/>
              </a:rPr>
              <a:t>Study</a:t>
            </a:r>
            <a:endParaRPr lang="en-US" sz="1600" dirty="0">
              <a:solidFill>
                <a:srgbClr val="000000"/>
              </a:solidFill>
              <a:latin typeface="Avenir Book"/>
              <a:cs typeface="Avenir Book"/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4809501" y="2926326"/>
            <a:ext cx="809937" cy="772990"/>
          </a:xfrm>
          <a:prstGeom prst="roundRect">
            <a:avLst/>
          </a:prstGeom>
          <a:solidFill>
            <a:srgbClr val="C0504D"/>
          </a:solidFill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>
                <a:solidFill>
                  <a:srgbClr val="000000"/>
                </a:solidFill>
                <a:latin typeface="Avenir Book"/>
                <a:cs typeface="Avenir Book"/>
              </a:rPr>
              <a:t>Study</a:t>
            </a:r>
            <a:endParaRPr lang="en-US" sz="1600" dirty="0">
              <a:solidFill>
                <a:srgbClr val="000000"/>
              </a:solidFill>
              <a:latin typeface="Avenir Book"/>
              <a:cs typeface="Avenir Book"/>
            </a:endParaRPr>
          </a:p>
        </p:txBody>
      </p:sp>
      <p:sp>
        <p:nvSpPr>
          <p:cNvPr id="11" name="Rounded Rectangle 10"/>
          <p:cNvSpPr/>
          <p:nvPr/>
        </p:nvSpPr>
        <p:spPr>
          <a:xfrm>
            <a:off x="7381466" y="1853676"/>
            <a:ext cx="754713" cy="772990"/>
          </a:xfrm>
          <a:prstGeom prst="roundRect">
            <a:avLst/>
          </a:prstGeom>
          <a:solidFill>
            <a:schemeClr val="bg1"/>
          </a:solidFill>
          <a:ln>
            <a:solidFill>
              <a:srgbClr val="4F81BD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>
                <a:solidFill>
                  <a:srgbClr val="266EB4"/>
                </a:solidFill>
                <a:latin typeface="Avenir Book"/>
                <a:cs typeface="Avenir Book"/>
              </a:rPr>
              <a:t>Test</a:t>
            </a:r>
            <a:endParaRPr lang="en-US" sz="1600" dirty="0">
              <a:solidFill>
                <a:srgbClr val="266EB4"/>
              </a:solidFill>
              <a:latin typeface="Avenir Book"/>
              <a:cs typeface="Avenir Book"/>
            </a:endParaRPr>
          </a:p>
        </p:txBody>
      </p:sp>
      <p:sp>
        <p:nvSpPr>
          <p:cNvPr id="21" name="Rounded Rectangle 20"/>
          <p:cNvSpPr/>
          <p:nvPr/>
        </p:nvSpPr>
        <p:spPr>
          <a:xfrm>
            <a:off x="7381449" y="2907921"/>
            <a:ext cx="754713" cy="772990"/>
          </a:xfrm>
          <a:prstGeom prst="roundRect">
            <a:avLst/>
          </a:prstGeom>
          <a:solidFill>
            <a:schemeClr val="bg1"/>
          </a:solidFill>
          <a:ln>
            <a:solidFill>
              <a:srgbClr val="4F81BD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>
                <a:solidFill>
                  <a:srgbClr val="266EB4"/>
                </a:solidFill>
                <a:latin typeface="Avenir Book"/>
                <a:cs typeface="Avenir Book"/>
              </a:rPr>
              <a:t>Test</a:t>
            </a:r>
            <a:endParaRPr lang="en-US" sz="1600" dirty="0">
              <a:solidFill>
                <a:srgbClr val="266EB4"/>
              </a:solidFill>
              <a:latin typeface="Avenir Book"/>
              <a:cs typeface="Avenir Book"/>
            </a:endParaRPr>
          </a:p>
        </p:txBody>
      </p:sp>
      <p:graphicFrame>
        <p:nvGraphicFramePr>
          <p:cNvPr id="13" name="Chart 12"/>
          <p:cNvGraphicFramePr/>
          <p:nvPr>
            <p:extLst>
              <p:ext uri="{D42A27DB-BD31-4B8C-83A1-F6EECF244321}">
                <p14:modId xmlns:p14="http://schemas.microsoft.com/office/powerpoint/2010/main" val="3464142260"/>
              </p:ext>
            </p:extLst>
          </p:nvPr>
        </p:nvGraphicFramePr>
        <p:xfrm>
          <a:off x="4617329" y="4148862"/>
          <a:ext cx="3459871" cy="23473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6479477" y="2019321"/>
            <a:ext cx="58904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>
                <a:latin typeface="Avenir Book"/>
                <a:cs typeface="Avenir Book"/>
              </a:rPr>
              <a:t>…</a:t>
            </a:r>
            <a:endParaRPr lang="en-US" sz="1600" dirty="0">
              <a:latin typeface="Avenir Book"/>
              <a:cs typeface="Avenir Book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479477" y="3165567"/>
            <a:ext cx="58904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>
                <a:latin typeface="Avenir Book"/>
                <a:cs typeface="Avenir Book"/>
              </a:rPr>
              <a:t>…</a:t>
            </a:r>
            <a:endParaRPr lang="en-US" sz="1600" dirty="0">
              <a:latin typeface="Avenir Book"/>
              <a:cs typeface="Avenir Book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743200" y="4108078"/>
            <a:ext cx="163826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>
                <a:latin typeface="Avenir Book"/>
                <a:cs typeface="Avenir Book"/>
              </a:rPr>
              <a:t>Delayed test</a:t>
            </a:r>
            <a:endParaRPr lang="en-US" sz="1600" dirty="0">
              <a:latin typeface="Avenir Book"/>
              <a:cs typeface="Avenir Book"/>
            </a:endParaRPr>
          </a:p>
        </p:txBody>
      </p:sp>
      <p:sp>
        <p:nvSpPr>
          <p:cNvPr id="23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/>
              <a:t>Scheduling Learning: Space it Out</a:t>
            </a:r>
          </a:p>
        </p:txBody>
      </p:sp>
      <p:graphicFrame>
        <p:nvGraphicFramePr>
          <p:cNvPr id="17" name="Chart 16"/>
          <p:cNvGraphicFramePr/>
          <p:nvPr>
            <p:extLst>
              <p:ext uri="{D42A27DB-BD31-4B8C-83A1-F6EECF244321}">
                <p14:modId xmlns:p14="http://schemas.microsoft.com/office/powerpoint/2010/main" val="2556900544"/>
              </p:ext>
            </p:extLst>
          </p:nvPr>
        </p:nvGraphicFramePr>
        <p:xfrm>
          <a:off x="1119032" y="4135945"/>
          <a:ext cx="3285518" cy="236024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18" name="TextBox 17"/>
          <p:cNvSpPr txBox="1"/>
          <p:nvPr/>
        </p:nvSpPr>
        <p:spPr>
          <a:xfrm>
            <a:off x="2320078" y="3966668"/>
            <a:ext cx="163826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>
                <a:latin typeface="Avenir Book"/>
                <a:cs typeface="Avenir Book"/>
              </a:rPr>
              <a:t>Immediate test</a:t>
            </a:r>
            <a:endParaRPr lang="en-US" sz="1600" dirty="0">
              <a:latin typeface="Avenir Book"/>
              <a:cs typeface="Avenir Book"/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2344262" y="6496190"/>
            <a:ext cx="445547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dirty="0" smtClean="0">
                <a:solidFill>
                  <a:srgbClr val="7F7F7F"/>
                </a:solidFill>
                <a:latin typeface="Avenir Book"/>
                <a:cs typeface="Avenir Book"/>
              </a:rPr>
              <a:t>| For a review, see Carpenter et al., 2012 |</a:t>
            </a:r>
            <a:endParaRPr lang="en-US" dirty="0">
              <a:solidFill>
                <a:srgbClr val="7F7F7F"/>
              </a:solidFill>
              <a:latin typeface="Avenir Book"/>
              <a:cs typeface="Avenir Book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9590883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3" grpId="0">
        <p:bldAsOne/>
      </p:bldGraphic>
      <p:bldP spid="1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/>
        </p:nvSpPr>
        <p:spPr>
          <a:xfrm>
            <a:off x="3184491" y="1853676"/>
            <a:ext cx="809937" cy="772990"/>
          </a:xfrm>
          <a:prstGeom prst="roundRect">
            <a:avLst/>
          </a:prstGeom>
          <a:solidFill>
            <a:srgbClr val="FEB300"/>
          </a:solidFill>
          <a:ln>
            <a:solidFill>
              <a:srgbClr val="4F81BD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>
                <a:solidFill>
                  <a:srgbClr val="000000"/>
                </a:solidFill>
                <a:latin typeface="Avenir Book"/>
                <a:cs typeface="Avenir Book"/>
              </a:rPr>
              <a:t>Study</a:t>
            </a:r>
            <a:endParaRPr lang="en-US" sz="1600" dirty="0">
              <a:solidFill>
                <a:srgbClr val="000000"/>
              </a:solidFill>
              <a:latin typeface="Avenir Book"/>
              <a:cs typeface="Avenir Book"/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3994428" y="1853676"/>
            <a:ext cx="809937" cy="772990"/>
          </a:xfrm>
          <a:prstGeom prst="roundRect">
            <a:avLst/>
          </a:prstGeom>
          <a:solidFill>
            <a:srgbClr val="FEB300"/>
          </a:solidFill>
          <a:ln>
            <a:solidFill>
              <a:srgbClr val="4F81BD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>
                <a:solidFill>
                  <a:srgbClr val="000000"/>
                </a:solidFill>
                <a:latin typeface="Avenir Book"/>
                <a:cs typeface="Avenir Book"/>
              </a:rPr>
              <a:t>Study</a:t>
            </a:r>
            <a:endParaRPr lang="en-US" sz="1600" dirty="0">
              <a:solidFill>
                <a:srgbClr val="000000"/>
              </a:solidFill>
              <a:latin typeface="Avenir Book"/>
              <a:cs typeface="Avenir Book"/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4804365" y="1853676"/>
            <a:ext cx="809937" cy="772990"/>
          </a:xfrm>
          <a:prstGeom prst="roundRect">
            <a:avLst/>
          </a:prstGeom>
          <a:solidFill>
            <a:srgbClr val="FEB300"/>
          </a:solidFill>
          <a:ln>
            <a:solidFill>
              <a:srgbClr val="4F81BD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>
                <a:solidFill>
                  <a:srgbClr val="000000"/>
                </a:solidFill>
                <a:latin typeface="Avenir Book"/>
                <a:cs typeface="Avenir Book"/>
              </a:rPr>
              <a:t>Study</a:t>
            </a:r>
            <a:endParaRPr lang="en-US" sz="1600" dirty="0">
              <a:solidFill>
                <a:srgbClr val="000000"/>
              </a:solidFill>
              <a:latin typeface="Avenir Book"/>
              <a:cs typeface="Avenir Book"/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796632" y="2926326"/>
            <a:ext cx="809937" cy="772990"/>
          </a:xfrm>
          <a:prstGeom prst="roundRect">
            <a:avLst/>
          </a:prstGeom>
          <a:solidFill>
            <a:srgbClr val="C0504D"/>
          </a:solidFill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>
                <a:solidFill>
                  <a:srgbClr val="000000"/>
                </a:solidFill>
                <a:latin typeface="Avenir Book"/>
                <a:cs typeface="Avenir Book"/>
              </a:rPr>
              <a:t>Study</a:t>
            </a:r>
            <a:endParaRPr lang="en-US" sz="1600" dirty="0">
              <a:solidFill>
                <a:srgbClr val="000000"/>
              </a:solidFill>
              <a:latin typeface="Avenir Book"/>
              <a:cs typeface="Avenir Book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2968736" y="2926326"/>
            <a:ext cx="809937" cy="772990"/>
          </a:xfrm>
          <a:prstGeom prst="roundRect">
            <a:avLst/>
          </a:prstGeom>
          <a:solidFill>
            <a:srgbClr val="C0504D"/>
          </a:solidFill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>
                <a:solidFill>
                  <a:srgbClr val="000000"/>
                </a:solidFill>
                <a:latin typeface="Avenir Book"/>
                <a:cs typeface="Avenir Book"/>
              </a:rPr>
              <a:t>Study</a:t>
            </a:r>
            <a:endParaRPr lang="en-US" sz="1600" dirty="0">
              <a:solidFill>
                <a:srgbClr val="000000"/>
              </a:solidFill>
              <a:latin typeface="Avenir Book"/>
              <a:cs typeface="Avenir Book"/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4809501" y="2926326"/>
            <a:ext cx="809937" cy="772990"/>
          </a:xfrm>
          <a:prstGeom prst="roundRect">
            <a:avLst/>
          </a:prstGeom>
          <a:solidFill>
            <a:srgbClr val="C0504D"/>
          </a:solidFill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>
                <a:solidFill>
                  <a:srgbClr val="000000"/>
                </a:solidFill>
                <a:latin typeface="Avenir Book"/>
                <a:cs typeface="Avenir Book"/>
              </a:rPr>
              <a:t>Study</a:t>
            </a:r>
            <a:endParaRPr lang="en-US" sz="1600" dirty="0">
              <a:solidFill>
                <a:srgbClr val="000000"/>
              </a:solidFill>
              <a:latin typeface="Avenir Book"/>
              <a:cs typeface="Avenir Book"/>
            </a:endParaRPr>
          </a:p>
        </p:txBody>
      </p:sp>
      <p:sp>
        <p:nvSpPr>
          <p:cNvPr id="11" name="Rounded Rectangle 10"/>
          <p:cNvSpPr/>
          <p:nvPr/>
        </p:nvSpPr>
        <p:spPr>
          <a:xfrm>
            <a:off x="7381466" y="1853676"/>
            <a:ext cx="754713" cy="772990"/>
          </a:xfrm>
          <a:prstGeom prst="roundRect">
            <a:avLst/>
          </a:prstGeom>
          <a:solidFill>
            <a:schemeClr val="bg1"/>
          </a:solidFill>
          <a:ln>
            <a:solidFill>
              <a:srgbClr val="4F81BD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>
                <a:solidFill>
                  <a:srgbClr val="266EB4"/>
                </a:solidFill>
                <a:latin typeface="Avenir Book"/>
                <a:cs typeface="Avenir Book"/>
              </a:rPr>
              <a:t>Test</a:t>
            </a:r>
            <a:endParaRPr lang="en-US" sz="1600" dirty="0">
              <a:solidFill>
                <a:srgbClr val="266EB4"/>
              </a:solidFill>
              <a:latin typeface="Avenir Book"/>
              <a:cs typeface="Avenir Book"/>
            </a:endParaRPr>
          </a:p>
        </p:txBody>
      </p:sp>
      <p:sp>
        <p:nvSpPr>
          <p:cNvPr id="21" name="Rounded Rectangle 20"/>
          <p:cNvSpPr/>
          <p:nvPr/>
        </p:nvSpPr>
        <p:spPr>
          <a:xfrm>
            <a:off x="7381449" y="2907921"/>
            <a:ext cx="754713" cy="772990"/>
          </a:xfrm>
          <a:prstGeom prst="roundRect">
            <a:avLst/>
          </a:prstGeom>
          <a:solidFill>
            <a:schemeClr val="bg1"/>
          </a:solidFill>
          <a:ln>
            <a:solidFill>
              <a:srgbClr val="4F81BD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>
                <a:solidFill>
                  <a:srgbClr val="266EB4"/>
                </a:solidFill>
                <a:latin typeface="Avenir Book"/>
                <a:cs typeface="Avenir Book"/>
              </a:rPr>
              <a:t>Test</a:t>
            </a:r>
            <a:endParaRPr lang="en-US" sz="1600" dirty="0">
              <a:solidFill>
                <a:srgbClr val="266EB4"/>
              </a:solidFill>
              <a:latin typeface="Avenir Book"/>
              <a:cs typeface="Avenir Book"/>
            </a:endParaRPr>
          </a:p>
        </p:txBody>
      </p:sp>
      <p:graphicFrame>
        <p:nvGraphicFramePr>
          <p:cNvPr id="13" name="Chart 12"/>
          <p:cNvGraphicFramePr/>
          <p:nvPr>
            <p:extLst>
              <p:ext uri="{D42A27DB-BD31-4B8C-83A1-F6EECF244321}">
                <p14:modId xmlns:p14="http://schemas.microsoft.com/office/powerpoint/2010/main" val="3486915916"/>
              </p:ext>
            </p:extLst>
          </p:nvPr>
        </p:nvGraphicFramePr>
        <p:xfrm>
          <a:off x="4617329" y="4148862"/>
          <a:ext cx="3459871" cy="23473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6479477" y="2019321"/>
            <a:ext cx="58904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>
                <a:latin typeface="Avenir Book"/>
                <a:cs typeface="Avenir Book"/>
              </a:rPr>
              <a:t>…</a:t>
            </a:r>
            <a:endParaRPr lang="en-US" sz="1600" dirty="0">
              <a:latin typeface="Avenir Book"/>
              <a:cs typeface="Avenir Book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479477" y="3165567"/>
            <a:ext cx="58904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>
                <a:latin typeface="Avenir Book"/>
                <a:cs typeface="Avenir Book"/>
              </a:rPr>
              <a:t>…</a:t>
            </a:r>
            <a:endParaRPr lang="en-US" sz="1600" dirty="0">
              <a:latin typeface="Avenir Book"/>
              <a:cs typeface="Avenir Book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743200" y="4108078"/>
            <a:ext cx="163826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>
                <a:latin typeface="Avenir Book"/>
                <a:cs typeface="Avenir Book"/>
              </a:rPr>
              <a:t>Delayed test</a:t>
            </a:r>
            <a:endParaRPr lang="en-US" sz="1600" dirty="0">
              <a:latin typeface="Avenir Book"/>
              <a:cs typeface="Avenir Book"/>
            </a:endParaRPr>
          </a:p>
        </p:txBody>
      </p:sp>
      <p:sp>
        <p:nvSpPr>
          <p:cNvPr id="23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/>
              <a:t>Scheduling Learning: Space it Out</a:t>
            </a:r>
          </a:p>
        </p:txBody>
      </p:sp>
      <p:graphicFrame>
        <p:nvGraphicFramePr>
          <p:cNvPr id="17" name="Chart 16"/>
          <p:cNvGraphicFramePr/>
          <p:nvPr>
            <p:extLst>
              <p:ext uri="{D42A27DB-BD31-4B8C-83A1-F6EECF244321}">
                <p14:modId xmlns:p14="http://schemas.microsoft.com/office/powerpoint/2010/main" val="405036045"/>
              </p:ext>
            </p:extLst>
          </p:nvPr>
        </p:nvGraphicFramePr>
        <p:xfrm>
          <a:off x="1119032" y="4135945"/>
          <a:ext cx="3285518" cy="236024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18" name="TextBox 17"/>
          <p:cNvSpPr txBox="1"/>
          <p:nvPr/>
        </p:nvSpPr>
        <p:spPr>
          <a:xfrm>
            <a:off x="2320078" y="3966668"/>
            <a:ext cx="163826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>
                <a:latin typeface="Avenir Book"/>
                <a:cs typeface="Avenir Book"/>
              </a:rPr>
              <a:t>Immediate test</a:t>
            </a:r>
            <a:endParaRPr lang="en-US" sz="1600" dirty="0">
              <a:latin typeface="Avenir Book"/>
              <a:cs typeface="Avenir Book"/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2344262" y="6496190"/>
            <a:ext cx="445547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dirty="0" smtClean="0">
                <a:solidFill>
                  <a:srgbClr val="7F7F7F"/>
                </a:solidFill>
                <a:latin typeface="Avenir Book"/>
                <a:cs typeface="Avenir Book"/>
              </a:rPr>
              <a:t>| For a review, see Carpenter et al., 2012 |</a:t>
            </a:r>
            <a:endParaRPr lang="en-US" dirty="0">
              <a:solidFill>
                <a:srgbClr val="7F7F7F"/>
              </a:solidFill>
              <a:latin typeface="Avenir Book"/>
              <a:cs typeface="Avenir Book"/>
            </a:endParaRPr>
          </a:p>
        </p:txBody>
      </p:sp>
      <p:sp>
        <p:nvSpPr>
          <p:cNvPr id="20" name="TextBox 19"/>
          <p:cNvSpPr txBox="1"/>
          <p:nvPr/>
        </p:nvSpPr>
        <p:spPr>
          <a:xfrm rot="21123024">
            <a:off x="936528" y="2122063"/>
            <a:ext cx="7070950" cy="2514394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rgbClr val="000000"/>
            </a:solidFill>
          </a:ln>
        </p:spPr>
        <p:txBody>
          <a:bodyPr wrap="square" rtlCol="0" anchor="ctr">
            <a:spAutoFit/>
          </a:bodyPr>
          <a:lstStyle/>
          <a:p>
            <a:pPr algn="ctr"/>
            <a:endParaRPr lang="en-US" sz="3200" i="1" dirty="0" smtClean="0">
              <a:latin typeface="Avenir Book"/>
              <a:cs typeface="Avenir Book"/>
            </a:endParaRPr>
          </a:p>
          <a:p>
            <a:pPr algn="ctr"/>
            <a:r>
              <a:rPr lang="en-US" sz="4000" i="1" dirty="0" smtClean="0">
                <a:latin typeface="Avenir Book"/>
                <a:cs typeface="Avenir Book"/>
              </a:rPr>
              <a:t>Allowing yourself to forget allows you to learn!</a:t>
            </a:r>
          </a:p>
          <a:p>
            <a:pPr algn="ctr"/>
            <a:endParaRPr lang="en-US" sz="4000" i="1" dirty="0">
              <a:latin typeface="Avenir Book"/>
              <a:cs typeface="Avenir Book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486718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3" grpId="0">
        <p:bldAsOne/>
      </p:bldGraphic>
      <p:bldP spid="19" grpId="0"/>
      <p:bldP spid="2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/>
          <p:cNvPicPr>
            <a:picLocks noChangeAspect="1"/>
          </p:cNvPicPr>
          <p:nvPr/>
        </p:nvPicPr>
        <p:blipFill rotWithShape="1">
          <a:blip r:embed="rId3"/>
          <a:srcRect l="17543" t="17246" r="8999" b="16191"/>
          <a:stretch/>
        </p:blipFill>
        <p:spPr>
          <a:xfrm>
            <a:off x="712684" y="4161534"/>
            <a:ext cx="8431317" cy="189617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" y="274638"/>
            <a:ext cx="9144000" cy="1143000"/>
          </a:xfrm>
        </p:spPr>
        <p:txBody>
          <a:bodyPr>
            <a:noAutofit/>
          </a:bodyPr>
          <a:lstStyle/>
          <a:p>
            <a:r>
              <a:rPr lang="en-US" sz="4000" b="1" dirty="0" smtClean="0"/>
              <a:t>Expanding schedules for </a:t>
            </a:r>
            <a:br>
              <a:rPr lang="en-US" sz="4000" b="1" dirty="0" smtClean="0"/>
            </a:br>
            <a:r>
              <a:rPr lang="en-US" sz="4000" b="1" dirty="0" smtClean="0"/>
              <a:t>long-term maintenance</a:t>
            </a:r>
            <a:endParaRPr lang="en-US" sz="4000" b="1" dirty="0"/>
          </a:p>
        </p:txBody>
      </p:sp>
      <p:sp>
        <p:nvSpPr>
          <p:cNvPr id="4" name="Rounded Rectangle 3"/>
          <p:cNvSpPr/>
          <p:nvPr/>
        </p:nvSpPr>
        <p:spPr>
          <a:xfrm>
            <a:off x="457200" y="3388544"/>
            <a:ext cx="809937" cy="772990"/>
          </a:xfrm>
          <a:prstGeom prst="roundRect">
            <a:avLst/>
          </a:prstGeom>
          <a:solidFill>
            <a:srgbClr val="C0504D"/>
          </a:solidFill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>
                <a:latin typeface="Avenir Book"/>
                <a:cs typeface="Avenir Book"/>
              </a:rPr>
              <a:t>Study</a:t>
            </a:r>
            <a:endParaRPr lang="en-US" sz="1600" dirty="0">
              <a:latin typeface="Avenir Book"/>
              <a:cs typeface="Avenir Book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1819367" y="3388544"/>
            <a:ext cx="809937" cy="772990"/>
          </a:xfrm>
          <a:prstGeom prst="roundRect">
            <a:avLst/>
          </a:prstGeom>
          <a:solidFill>
            <a:srgbClr val="C0504D"/>
          </a:solidFill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>
                <a:latin typeface="Avenir Book"/>
                <a:cs typeface="Avenir Book"/>
              </a:rPr>
              <a:t>Study</a:t>
            </a:r>
            <a:endParaRPr lang="en-US" sz="1600" dirty="0">
              <a:latin typeface="Avenir Book"/>
              <a:cs typeface="Avenir Book"/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3926329" y="3388544"/>
            <a:ext cx="809937" cy="772990"/>
          </a:xfrm>
          <a:prstGeom prst="roundRect">
            <a:avLst/>
          </a:prstGeom>
          <a:solidFill>
            <a:srgbClr val="C0504D"/>
          </a:solidFill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>
                <a:latin typeface="Avenir Book"/>
                <a:cs typeface="Avenir Book"/>
              </a:rPr>
              <a:t>Study</a:t>
            </a:r>
            <a:endParaRPr lang="en-US" sz="1600" dirty="0">
              <a:latin typeface="Avenir Book"/>
              <a:cs typeface="Avenir Book"/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7149907" y="3388544"/>
            <a:ext cx="809937" cy="772990"/>
          </a:xfrm>
          <a:prstGeom prst="roundRect">
            <a:avLst/>
          </a:prstGeom>
          <a:solidFill>
            <a:srgbClr val="C0504D"/>
          </a:solidFill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>
                <a:latin typeface="Avenir Book"/>
                <a:cs typeface="Avenir Book"/>
              </a:rPr>
              <a:t>Study</a:t>
            </a:r>
            <a:endParaRPr lang="en-US" sz="1600" dirty="0">
              <a:latin typeface="Avenir Book"/>
              <a:cs typeface="Avenir Book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361721" y="3573745"/>
            <a:ext cx="58904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 smtClean="0">
                <a:latin typeface="Avenir Book"/>
                <a:cs typeface="Avenir Book"/>
              </a:rPr>
              <a:t>…</a:t>
            </a:r>
            <a:endParaRPr lang="en-US" sz="1600" b="1" dirty="0">
              <a:latin typeface="Avenir Book"/>
              <a:cs typeface="Avenir Book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845940" y="3556720"/>
            <a:ext cx="58904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 smtClean="0">
                <a:latin typeface="Avenir Book"/>
                <a:cs typeface="Avenir Book"/>
              </a:rPr>
              <a:t>…</a:t>
            </a:r>
            <a:endParaRPr lang="en-US" sz="1600" b="1" dirty="0">
              <a:latin typeface="Avenir Book"/>
              <a:cs typeface="Avenir Book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821234" y="3573745"/>
            <a:ext cx="58904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 smtClean="0">
                <a:latin typeface="Avenir Book"/>
                <a:cs typeface="Avenir Book"/>
              </a:rPr>
              <a:t>…</a:t>
            </a:r>
            <a:endParaRPr lang="en-US" sz="1600" b="1" dirty="0">
              <a:latin typeface="Avenir Book"/>
              <a:cs typeface="Avenir Book"/>
            </a:endParaRPr>
          </a:p>
        </p:txBody>
      </p:sp>
      <p:sp>
        <p:nvSpPr>
          <p:cNvPr id="12" name="Rounded Rectangle 11"/>
          <p:cNvSpPr/>
          <p:nvPr/>
        </p:nvSpPr>
        <p:spPr>
          <a:xfrm>
            <a:off x="457200" y="1792985"/>
            <a:ext cx="809937" cy="772990"/>
          </a:xfrm>
          <a:prstGeom prst="roundRect">
            <a:avLst/>
          </a:prstGeom>
          <a:solidFill>
            <a:srgbClr val="C0504D"/>
          </a:solidFill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>
                <a:latin typeface="Avenir Book"/>
                <a:cs typeface="Avenir Book"/>
              </a:rPr>
              <a:t>Study</a:t>
            </a:r>
            <a:endParaRPr lang="en-US" sz="1600" dirty="0">
              <a:latin typeface="Avenir Book"/>
              <a:cs typeface="Avenir Book"/>
            </a:endParaRPr>
          </a:p>
        </p:txBody>
      </p:sp>
      <p:sp>
        <p:nvSpPr>
          <p:cNvPr id="13" name="Rounded Rectangle 12"/>
          <p:cNvSpPr/>
          <p:nvPr/>
        </p:nvSpPr>
        <p:spPr>
          <a:xfrm>
            <a:off x="2625048" y="1789497"/>
            <a:ext cx="809937" cy="772990"/>
          </a:xfrm>
          <a:prstGeom prst="roundRect">
            <a:avLst/>
          </a:prstGeom>
          <a:solidFill>
            <a:srgbClr val="C0504D"/>
          </a:solidFill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>
                <a:latin typeface="Avenir Book"/>
                <a:cs typeface="Avenir Book"/>
              </a:rPr>
              <a:t>Study</a:t>
            </a:r>
            <a:endParaRPr lang="en-US" sz="1600" dirty="0">
              <a:latin typeface="Avenir Book"/>
              <a:cs typeface="Avenir Book"/>
            </a:endParaRPr>
          </a:p>
        </p:txBody>
      </p:sp>
      <p:sp>
        <p:nvSpPr>
          <p:cNvPr id="14" name="Rounded Rectangle 13"/>
          <p:cNvSpPr/>
          <p:nvPr/>
        </p:nvSpPr>
        <p:spPr>
          <a:xfrm>
            <a:off x="4875037" y="1775744"/>
            <a:ext cx="809937" cy="772990"/>
          </a:xfrm>
          <a:prstGeom prst="roundRect">
            <a:avLst/>
          </a:prstGeom>
          <a:solidFill>
            <a:srgbClr val="C0504D"/>
          </a:solidFill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>
                <a:latin typeface="Avenir Book"/>
                <a:cs typeface="Avenir Book"/>
              </a:rPr>
              <a:t>Study</a:t>
            </a:r>
            <a:endParaRPr lang="en-US" sz="1600" dirty="0">
              <a:latin typeface="Avenir Book"/>
              <a:cs typeface="Avenir Book"/>
            </a:endParaRPr>
          </a:p>
        </p:txBody>
      </p:sp>
      <p:sp>
        <p:nvSpPr>
          <p:cNvPr id="18" name="Rounded Rectangle 17"/>
          <p:cNvSpPr/>
          <p:nvPr/>
        </p:nvSpPr>
        <p:spPr>
          <a:xfrm>
            <a:off x="7149907" y="1775744"/>
            <a:ext cx="809937" cy="772990"/>
          </a:xfrm>
          <a:prstGeom prst="roundRect">
            <a:avLst/>
          </a:prstGeom>
          <a:solidFill>
            <a:srgbClr val="C0504D"/>
          </a:solidFill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>
                <a:latin typeface="Avenir Book"/>
                <a:cs typeface="Avenir Book"/>
              </a:rPr>
              <a:t>Study</a:t>
            </a:r>
            <a:endParaRPr lang="en-US" sz="1600" dirty="0">
              <a:latin typeface="Avenir Book"/>
              <a:cs typeface="Avenir Book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147221" y="2619012"/>
            <a:ext cx="102162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smtClean="0">
                <a:latin typeface="Avenir Book"/>
                <a:cs typeface="Avenir Book"/>
              </a:rPr>
              <a:t>vs.</a:t>
            </a:r>
            <a:endParaRPr lang="en-US" sz="2800" b="1" dirty="0">
              <a:latin typeface="Avenir Book"/>
              <a:cs typeface="Avenir Book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146176" y="1969946"/>
            <a:ext cx="58904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 smtClean="0">
                <a:latin typeface="Avenir Book"/>
                <a:cs typeface="Avenir Book"/>
              </a:rPr>
              <a:t>…</a:t>
            </a:r>
            <a:endParaRPr lang="en-US" sz="1600" b="1" dirty="0">
              <a:latin typeface="Avenir Book"/>
              <a:cs typeface="Avenir Book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147221" y="1953069"/>
            <a:ext cx="58904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 smtClean="0">
                <a:latin typeface="Avenir Book"/>
                <a:cs typeface="Avenir Book"/>
              </a:rPr>
              <a:t>…</a:t>
            </a:r>
            <a:endParaRPr lang="en-US" sz="1600" b="1" dirty="0">
              <a:latin typeface="Avenir Book"/>
              <a:cs typeface="Avenir Book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696706" y="1952478"/>
            <a:ext cx="58904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 smtClean="0">
                <a:latin typeface="Avenir Book"/>
                <a:cs typeface="Avenir Book"/>
              </a:rPr>
              <a:t>…</a:t>
            </a:r>
            <a:endParaRPr lang="en-US" sz="1600" b="1" dirty="0">
              <a:latin typeface="Avenir Book"/>
              <a:cs typeface="Avenir Book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907776" y="6488668"/>
            <a:ext cx="73284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rgbClr val="7F7F7F"/>
                </a:solidFill>
                <a:latin typeface="Avenir Book"/>
                <a:cs typeface="Avenir Book"/>
              </a:rPr>
              <a:t> | </a:t>
            </a:r>
            <a:r>
              <a:rPr lang="en-US" dirty="0" err="1" smtClean="0">
                <a:solidFill>
                  <a:srgbClr val="7F7F7F"/>
                </a:solidFill>
                <a:latin typeface="Avenir Book"/>
                <a:cs typeface="Avenir Book"/>
              </a:rPr>
              <a:t>Landauer</a:t>
            </a:r>
            <a:r>
              <a:rPr lang="en-US" dirty="0" smtClean="0">
                <a:solidFill>
                  <a:srgbClr val="7F7F7F"/>
                </a:solidFill>
                <a:latin typeface="Avenir Book"/>
                <a:cs typeface="Avenir Book"/>
              </a:rPr>
              <a:t> &amp; Bjork, 1978 | Storm, Bjork, &amp; Storm, 2010 | </a:t>
            </a:r>
            <a:endParaRPr lang="en-US" dirty="0">
              <a:solidFill>
                <a:srgbClr val="7F7F7F"/>
              </a:solidFill>
              <a:latin typeface="Avenir Book"/>
              <a:cs typeface="Avenir Book"/>
            </a:endParaRPr>
          </a:p>
        </p:txBody>
      </p:sp>
      <p:sp>
        <p:nvSpPr>
          <p:cNvPr id="16" name="TextBox 15"/>
          <p:cNvSpPr txBox="1"/>
          <p:nvPr/>
        </p:nvSpPr>
        <p:spPr>
          <a:xfrm rot="16200000">
            <a:off x="-457075" y="4891143"/>
            <a:ext cx="182855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latin typeface="Avenir Black"/>
                <a:cs typeface="Avenir Black"/>
              </a:rPr>
              <a:t>Accessibility</a:t>
            </a:r>
            <a:endParaRPr lang="en-US" dirty="0">
              <a:latin typeface="Avenir Black"/>
              <a:cs typeface="Avenir Black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3434985" y="5987007"/>
            <a:ext cx="182855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latin typeface="Avenir Black"/>
                <a:cs typeface="Avenir Black"/>
              </a:rPr>
              <a:t>Time</a:t>
            </a:r>
            <a:endParaRPr lang="en-US" dirty="0">
              <a:latin typeface="Avenir Black"/>
              <a:cs typeface="Avenir Black"/>
            </a:endParaRPr>
          </a:p>
        </p:txBody>
      </p:sp>
    </p:spTree>
    <p:extLst>
      <p:ext uri="{BB962C8B-B14F-4D97-AF65-F5344CB8AC3E}">
        <p14:creationId xmlns:p14="http://schemas.microsoft.com/office/powerpoint/2010/main" val="29448920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/>
      <p:bldP spid="9" grpId="0"/>
      <p:bldP spid="10" grpId="0"/>
      <p:bldP spid="13" grpId="0" animBg="1"/>
      <p:bldP spid="14" grpId="0" animBg="1"/>
      <p:bldP spid="18" grpId="0" animBg="1"/>
      <p:bldP spid="19" grpId="0"/>
      <p:bldP spid="20" grpId="0"/>
      <p:bldP spid="21" grpId="0"/>
      <p:bldP spid="16" grpId="0"/>
      <p:bldP spid="2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/>
              <a:t>What should we do in each study session? 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082109" y="2021166"/>
            <a:ext cx="4297757" cy="2855129"/>
          </a:xfr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txBody>
          <a:bodyPr>
            <a:normAutofit fontScale="47500" lnSpcReduction="20000"/>
          </a:bodyPr>
          <a:lstStyle/>
          <a:p>
            <a:pPr marL="114300" indent="0">
              <a:buNone/>
            </a:pPr>
            <a:endParaRPr lang="en-US" dirty="0"/>
          </a:p>
          <a:p>
            <a:pPr marL="114300" indent="0">
              <a:buNone/>
            </a:pPr>
            <a:r>
              <a:rPr lang="en-US" dirty="0" smtClean="0"/>
              <a:t>….In </a:t>
            </a:r>
            <a:r>
              <a:rPr lang="en-US" dirty="0"/>
              <a:t>the late 1980’s, the population of sea otters in the North Pacific Ocean began </a:t>
            </a:r>
            <a:r>
              <a:rPr lang="en-US" dirty="0" smtClean="0"/>
              <a:t>to decline</a:t>
            </a:r>
            <a:r>
              <a:rPr lang="en-US" dirty="0"/>
              <a:t>. Of the two plausible explanations for the decline—increased predation by </a:t>
            </a:r>
            <a:r>
              <a:rPr lang="en-US" dirty="0" smtClean="0"/>
              <a:t>killer whales </a:t>
            </a:r>
            <a:r>
              <a:rPr lang="en-US" dirty="0"/>
              <a:t>or disease—disease is the more likely. After all, a concurrent sharp decline </a:t>
            </a:r>
            <a:r>
              <a:rPr lang="en-US" dirty="0" smtClean="0"/>
              <a:t>in the </a:t>
            </a:r>
            <a:r>
              <a:rPr lang="en-US" dirty="0"/>
              <a:t>populations of seals and sea lions was almost certainly caused by a </a:t>
            </a:r>
            <a:r>
              <a:rPr lang="en-US" dirty="0" smtClean="0"/>
              <a:t>pollution  related disease</a:t>
            </a:r>
            <a:r>
              <a:rPr lang="en-US" dirty="0"/>
              <a:t>, which could have spread to </a:t>
            </a:r>
            <a:r>
              <a:rPr lang="en-US" dirty="0" smtClean="0"/>
              <a:t>sea otters</a:t>
            </a:r>
            <a:r>
              <a:rPr lang="en-US" dirty="0"/>
              <a:t>, whereas the population of </a:t>
            </a:r>
            <a:r>
              <a:rPr lang="en-US" dirty="0" smtClean="0"/>
              <a:t>killer whales </a:t>
            </a:r>
            <a:r>
              <a:rPr lang="en-US" dirty="0"/>
              <a:t>did not change </a:t>
            </a:r>
            <a:r>
              <a:rPr lang="en-US" dirty="0" smtClean="0"/>
              <a:t>noticeably….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537191" y="4880707"/>
            <a:ext cx="774022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>
                <a:latin typeface="Avenir Book"/>
                <a:cs typeface="Avenir Book"/>
              </a:rPr>
              <a:t>Prose passages (“The Sun” or “Sea Otters”; 256 and 275 words long) from a reading comprehension section of a test-prep book for the TOEFL </a:t>
            </a:r>
          </a:p>
          <a:p>
            <a:endParaRPr lang="en-US" sz="1600" dirty="0">
              <a:latin typeface="Avenir Book"/>
              <a:cs typeface="Avenir Book"/>
            </a:endParaRPr>
          </a:p>
          <a:p>
            <a:r>
              <a:rPr lang="en-US" sz="1600" dirty="0" smtClean="0">
                <a:latin typeface="Avenir Book"/>
                <a:cs typeface="Avenir Book"/>
              </a:rPr>
              <a:t>Within the text were 30 idea units that were used for the basis of scoring</a:t>
            </a:r>
            <a:endParaRPr lang="en-US" sz="1600" dirty="0">
              <a:latin typeface="Avenir Book"/>
              <a:cs typeface="Avenir Book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2953192" y="6409343"/>
            <a:ext cx="324177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srgbClr val="7F7F7F"/>
                </a:solidFill>
                <a:latin typeface="Avenir Book"/>
                <a:cs typeface="Avenir Book"/>
              </a:rPr>
              <a:t>| </a:t>
            </a:r>
            <a:r>
              <a:rPr lang="en-US" dirty="0" err="1" smtClean="0">
                <a:solidFill>
                  <a:srgbClr val="7F7F7F"/>
                </a:solidFill>
                <a:latin typeface="Avenir Book"/>
                <a:cs typeface="Avenir Book"/>
              </a:rPr>
              <a:t>Roediger</a:t>
            </a:r>
            <a:r>
              <a:rPr lang="en-US" dirty="0" smtClean="0">
                <a:solidFill>
                  <a:srgbClr val="7F7F7F"/>
                </a:solidFill>
                <a:latin typeface="Avenir Book"/>
                <a:cs typeface="Avenir Book"/>
              </a:rPr>
              <a:t> &amp; </a:t>
            </a:r>
            <a:r>
              <a:rPr lang="en-US" dirty="0" err="1" smtClean="0">
                <a:solidFill>
                  <a:srgbClr val="7F7F7F"/>
                </a:solidFill>
                <a:latin typeface="Avenir Book"/>
                <a:cs typeface="Avenir Book"/>
              </a:rPr>
              <a:t>Karpicke</a:t>
            </a:r>
            <a:r>
              <a:rPr lang="en-US" dirty="0" smtClean="0">
                <a:solidFill>
                  <a:srgbClr val="7F7F7F"/>
                </a:solidFill>
                <a:latin typeface="Avenir Book"/>
                <a:cs typeface="Avenir Book"/>
              </a:rPr>
              <a:t>, 2006 | </a:t>
            </a:r>
          </a:p>
        </p:txBody>
      </p:sp>
    </p:spTree>
    <p:extLst>
      <p:ext uri="{BB962C8B-B14F-4D97-AF65-F5344CB8AC3E}">
        <p14:creationId xmlns:p14="http://schemas.microsoft.com/office/powerpoint/2010/main" val="1523163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ed Rectangle 7"/>
          <p:cNvSpPr/>
          <p:nvPr/>
        </p:nvSpPr>
        <p:spPr>
          <a:xfrm>
            <a:off x="1071638" y="2156163"/>
            <a:ext cx="1033638" cy="1033776"/>
          </a:xfrm>
          <a:prstGeom prst="roundRect">
            <a:avLst/>
          </a:prstGeom>
          <a:solidFill>
            <a:srgbClr val="FEB300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Avenir Book"/>
                <a:cs typeface="Avenir Book"/>
              </a:rPr>
              <a:t>Study</a:t>
            </a:r>
            <a:endParaRPr lang="en-US" sz="2000" dirty="0">
              <a:solidFill>
                <a:schemeClr val="tx1"/>
              </a:solidFill>
              <a:latin typeface="Avenir Book"/>
              <a:cs typeface="Avenir Book"/>
            </a:endParaRPr>
          </a:p>
        </p:txBody>
      </p:sp>
      <p:sp>
        <p:nvSpPr>
          <p:cNvPr id="13" name="Rounded Rectangle 12"/>
          <p:cNvSpPr/>
          <p:nvPr/>
        </p:nvSpPr>
        <p:spPr>
          <a:xfrm>
            <a:off x="2257676" y="2156163"/>
            <a:ext cx="1033638" cy="1033776"/>
          </a:xfrm>
          <a:prstGeom prst="roundRect">
            <a:avLst/>
          </a:prstGeom>
          <a:solidFill>
            <a:srgbClr val="FEB300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tx1"/>
                </a:solidFill>
                <a:latin typeface="Avenir Book"/>
                <a:cs typeface="Avenir Book"/>
              </a:rPr>
              <a:t>Study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3438976" y="2156163"/>
            <a:ext cx="1033638" cy="1033776"/>
          </a:xfrm>
          <a:prstGeom prst="roundRect">
            <a:avLst/>
          </a:prstGeom>
          <a:solidFill>
            <a:srgbClr val="FEB300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tx1"/>
                </a:solidFill>
                <a:latin typeface="Avenir Book"/>
                <a:cs typeface="Avenir Book"/>
              </a:rPr>
              <a:t>Study</a:t>
            </a:r>
          </a:p>
        </p:txBody>
      </p:sp>
      <p:sp>
        <p:nvSpPr>
          <p:cNvPr id="15" name="Rounded Rectangle 14"/>
          <p:cNvSpPr/>
          <p:nvPr/>
        </p:nvSpPr>
        <p:spPr>
          <a:xfrm>
            <a:off x="4635042" y="2156163"/>
            <a:ext cx="1033638" cy="1033776"/>
          </a:xfrm>
          <a:prstGeom prst="roundRect">
            <a:avLst/>
          </a:prstGeom>
          <a:solidFill>
            <a:srgbClr val="FEB300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tx1"/>
                </a:solidFill>
                <a:latin typeface="Avenir Book"/>
                <a:cs typeface="Avenir Book"/>
              </a:rPr>
              <a:t>Study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1071638" y="4213665"/>
            <a:ext cx="1033638" cy="1033776"/>
          </a:xfrm>
          <a:prstGeom prst="roundRect">
            <a:avLst/>
          </a:prstGeom>
          <a:solidFill>
            <a:srgbClr val="FEB300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tx1"/>
                </a:solidFill>
                <a:latin typeface="Avenir Book"/>
                <a:cs typeface="Avenir Book"/>
              </a:rPr>
              <a:t>Study</a:t>
            </a:r>
          </a:p>
        </p:txBody>
      </p:sp>
      <p:sp>
        <p:nvSpPr>
          <p:cNvPr id="17" name="Rounded Rectangle 16"/>
          <p:cNvSpPr/>
          <p:nvPr/>
        </p:nvSpPr>
        <p:spPr>
          <a:xfrm>
            <a:off x="2257676" y="4213665"/>
            <a:ext cx="1033638" cy="1033776"/>
          </a:xfrm>
          <a:prstGeom prst="roundRect">
            <a:avLst/>
          </a:prstGeom>
          <a:solidFill>
            <a:srgbClr val="C0504D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Avenir Book"/>
                <a:cs typeface="Avenir Book"/>
              </a:rPr>
              <a:t>Test</a:t>
            </a:r>
            <a:endParaRPr lang="en-US" sz="2000" dirty="0">
              <a:solidFill>
                <a:schemeClr val="tx1"/>
              </a:solidFill>
              <a:latin typeface="Avenir Book"/>
              <a:cs typeface="Avenir Book"/>
            </a:endParaRPr>
          </a:p>
        </p:txBody>
      </p:sp>
      <p:sp>
        <p:nvSpPr>
          <p:cNvPr id="18" name="Rounded Rectangle 17"/>
          <p:cNvSpPr/>
          <p:nvPr/>
        </p:nvSpPr>
        <p:spPr>
          <a:xfrm>
            <a:off x="3438976" y="4213665"/>
            <a:ext cx="1033638" cy="1033776"/>
          </a:xfrm>
          <a:prstGeom prst="roundRect">
            <a:avLst/>
          </a:prstGeom>
          <a:solidFill>
            <a:srgbClr val="C0504D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tx1"/>
                </a:solidFill>
                <a:latin typeface="Avenir Book"/>
                <a:cs typeface="Avenir Book"/>
              </a:rPr>
              <a:t>Test</a:t>
            </a:r>
          </a:p>
        </p:txBody>
      </p:sp>
      <p:sp>
        <p:nvSpPr>
          <p:cNvPr id="19" name="Rounded Rectangle 18"/>
          <p:cNvSpPr/>
          <p:nvPr/>
        </p:nvSpPr>
        <p:spPr>
          <a:xfrm>
            <a:off x="4635042" y="4213665"/>
            <a:ext cx="1033638" cy="1033776"/>
          </a:xfrm>
          <a:prstGeom prst="roundRect">
            <a:avLst/>
          </a:prstGeom>
          <a:solidFill>
            <a:srgbClr val="C0504D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tx1"/>
                </a:solidFill>
                <a:latin typeface="Avenir Book"/>
                <a:cs typeface="Avenir Book"/>
              </a:rPr>
              <a:t>Test</a:t>
            </a:r>
          </a:p>
        </p:txBody>
      </p:sp>
      <p:sp>
        <p:nvSpPr>
          <p:cNvPr id="22" name="Rounded Rectangle 21"/>
          <p:cNvSpPr/>
          <p:nvPr/>
        </p:nvSpPr>
        <p:spPr>
          <a:xfrm>
            <a:off x="6992903" y="2156163"/>
            <a:ext cx="989339" cy="1033776"/>
          </a:xfrm>
          <a:prstGeom prst="roundRect">
            <a:avLst/>
          </a:prstGeom>
          <a:solidFill>
            <a:srgbClr val="FFFFFF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rgbClr val="000000"/>
                </a:solidFill>
                <a:latin typeface="Avenir Book"/>
                <a:cs typeface="Avenir Book"/>
              </a:rPr>
              <a:t>Final Test</a:t>
            </a:r>
          </a:p>
        </p:txBody>
      </p:sp>
      <p:sp>
        <p:nvSpPr>
          <p:cNvPr id="23" name="Rounded Rectangle 22"/>
          <p:cNvSpPr/>
          <p:nvPr/>
        </p:nvSpPr>
        <p:spPr>
          <a:xfrm>
            <a:off x="6992903" y="4213665"/>
            <a:ext cx="989339" cy="1033776"/>
          </a:xfrm>
          <a:prstGeom prst="roundRect">
            <a:avLst/>
          </a:prstGeom>
          <a:solidFill>
            <a:srgbClr val="FFFFFF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rgbClr val="000000"/>
                </a:solidFill>
                <a:latin typeface="Avenir Book"/>
                <a:cs typeface="Avenir Book"/>
              </a:rPr>
              <a:t>Final Test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5870669" y="1993715"/>
            <a:ext cx="1033637" cy="15388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 smtClean="0">
                <a:latin typeface="Avenir Book"/>
                <a:cs typeface="Avenir Book"/>
              </a:rPr>
              <a:t>5 </a:t>
            </a:r>
            <a:r>
              <a:rPr lang="en-US" i="1" dirty="0" err="1" smtClean="0">
                <a:latin typeface="Avenir Book"/>
                <a:cs typeface="Avenir Book"/>
              </a:rPr>
              <a:t>mins</a:t>
            </a:r>
            <a:endParaRPr lang="en-US" i="1" dirty="0" smtClean="0">
              <a:latin typeface="Avenir Book"/>
              <a:cs typeface="Avenir Book"/>
            </a:endParaRPr>
          </a:p>
          <a:p>
            <a:pPr algn="ctr"/>
            <a:endParaRPr lang="en-US" i="1" dirty="0" smtClean="0">
              <a:latin typeface="Avenir Book"/>
              <a:cs typeface="Avenir Book"/>
            </a:endParaRPr>
          </a:p>
          <a:p>
            <a:pPr algn="ctr"/>
            <a:r>
              <a:rPr lang="en-US" sz="2000" dirty="0" smtClean="0">
                <a:latin typeface="Avenir Book"/>
                <a:cs typeface="Avenir Book"/>
              </a:rPr>
              <a:t>…</a:t>
            </a:r>
          </a:p>
          <a:p>
            <a:pPr algn="ctr"/>
            <a:endParaRPr lang="en-US" sz="2000" dirty="0" smtClean="0">
              <a:latin typeface="Avenir Book"/>
              <a:cs typeface="Avenir Book"/>
            </a:endParaRPr>
          </a:p>
          <a:p>
            <a:pPr algn="ctr"/>
            <a:r>
              <a:rPr lang="en-US" i="1" dirty="0" smtClean="0">
                <a:latin typeface="Avenir Book"/>
                <a:cs typeface="Avenir Book"/>
              </a:rPr>
              <a:t>1 week</a:t>
            </a:r>
            <a:endParaRPr lang="en-US" i="1" dirty="0">
              <a:latin typeface="Avenir Book"/>
              <a:cs typeface="Avenir Book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5870669" y="3977376"/>
            <a:ext cx="1033637" cy="15388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 smtClean="0">
                <a:latin typeface="Avenir Book"/>
                <a:cs typeface="Avenir Book"/>
              </a:rPr>
              <a:t>5 </a:t>
            </a:r>
            <a:r>
              <a:rPr lang="en-US" i="1" dirty="0" err="1" smtClean="0">
                <a:latin typeface="Avenir Book"/>
                <a:cs typeface="Avenir Book"/>
              </a:rPr>
              <a:t>mins</a:t>
            </a:r>
            <a:endParaRPr lang="en-US" i="1" dirty="0" smtClean="0">
              <a:latin typeface="Avenir Book"/>
              <a:cs typeface="Avenir Book"/>
            </a:endParaRPr>
          </a:p>
          <a:p>
            <a:pPr algn="ctr"/>
            <a:endParaRPr lang="en-US" i="1" dirty="0" smtClean="0">
              <a:latin typeface="Avenir Book"/>
              <a:cs typeface="Avenir Book"/>
            </a:endParaRPr>
          </a:p>
          <a:p>
            <a:pPr algn="ctr"/>
            <a:r>
              <a:rPr lang="en-US" sz="2000" dirty="0" smtClean="0">
                <a:latin typeface="Avenir Book"/>
                <a:cs typeface="Avenir Book"/>
              </a:rPr>
              <a:t>…</a:t>
            </a:r>
          </a:p>
          <a:p>
            <a:pPr algn="ctr"/>
            <a:endParaRPr lang="en-US" sz="2000" dirty="0" smtClean="0">
              <a:latin typeface="Avenir Book"/>
              <a:cs typeface="Avenir Book"/>
            </a:endParaRPr>
          </a:p>
          <a:p>
            <a:pPr algn="ctr"/>
            <a:r>
              <a:rPr lang="en-US" i="1" dirty="0" smtClean="0">
                <a:latin typeface="Avenir Book"/>
                <a:cs typeface="Avenir Book"/>
              </a:rPr>
              <a:t>1 week</a:t>
            </a:r>
            <a:endParaRPr lang="en-US" i="1" dirty="0">
              <a:latin typeface="Avenir Book"/>
              <a:cs typeface="Avenir Book"/>
            </a:endParaRPr>
          </a:p>
        </p:txBody>
      </p:sp>
      <p:sp>
        <p:nvSpPr>
          <p:cNvPr id="2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Study, study, study?</a:t>
            </a:r>
          </a:p>
        </p:txBody>
      </p:sp>
      <p:grpSp>
        <p:nvGrpSpPr>
          <p:cNvPr id="29" name="Group 28"/>
          <p:cNvGrpSpPr/>
          <p:nvPr/>
        </p:nvGrpSpPr>
        <p:grpSpPr>
          <a:xfrm>
            <a:off x="1182260" y="3793859"/>
            <a:ext cx="4437052" cy="397812"/>
            <a:chOff x="2093427" y="1719340"/>
            <a:chExt cx="4437052" cy="397812"/>
          </a:xfrm>
        </p:grpSpPr>
        <p:sp>
          <p:nvSpPr>
            <p:cNvPr id="30" name="TextBox 29"/>
            <p:cNvSpPr txBox="1"/>
            <p:nvPr/>
          </p:nvSpPr>
          <p:spPr>
            <a:xfrm>
              <a:off x="2093427" y="1719340"/>
              <a:ext cx="91888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i="1" dirty="0" smtClean="0">
                  <a:latin typeface="Avenir Book"/>
                  <a:cs typeface="Avenir Book"/>
                </a:rPr>
                <a:t>5 </a:t>
              </a:r>
              <a:r>
                <a:rPr lang="en-US" i="1" dirty="0" err="1" smtClean="0">
                  <a:latin typeface="Avenir Book"/>
                  <a:cs typeface="Avenir Book"/>
                </a:rPr>
                <a:t>mins</a:t>
              </a:r>
              <a:endParaRPr lang="en-US" i="1" dirty="0">
                <a:latin typeface="Avenir Book"/>
                <a:cs typeface="Avenir Book"/>
              </a:endParaRPr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3249710" y="1747820"/>
              <a:ext cx="91888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i="1" dirty="0" smtClean="0">
                  <a:latin typeface="Avenir Book"/>
                  <a:cs typeface="Avenir Book"/>
                </a:rPr>
                <a:t>5 </a:t>
              </a:r>
              <a:r>
                <a:rPr lang="en-US" i="1" dirty="0" err="1" smtClean="0">
                  <a:latin typeface="Avenir Book"/>
                  <a:cs typeface="Avenir Book"/>
                </a:rPr>
                <a:t>mins</a:t>
              </a:r>
              <a:endParaRPr lang="en-US" i="1" dirty="0">
                <a:latin typeface="Avenir Book"/>
                <a:cs typeface="Avenir Book"/>
              </a:endParaRPr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4400036" y="1747820"/>
              <a:ext cx="91888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i="1" dirty="0" smtClean="0">
                  <a:latin typeface="Avenir Book"/>
                  <a:cs typeface="Avenir Book"/>
                </a:rPr>
                <a:t>5 </a:t>
              </a:r>
              <a:r>
                <a:rPr lang="en-US" i="1" dirty="0" err="1" smtClean="0">
                  <a:latin typeface="Avenir Book"/>
                  <a:cs typeface="Avenir Book"/>
                </a:rPr>
                <a:t>mins</a:t>
              </a:r>
              <a:endParaRPr lang="en-US" i="1" dirty="0">
                <a:latin typeface="Avenir Book"/>
                <a:cs typeface="Avenir Book"/>
              </a:endParaRPr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5611590" y="1740159"/>
              <a:ext cx="91888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i="1" dirty="0" smtClean="0">
                  <a:latin typeface="Avenir Book"/>
                  <a:cs typeface="Avenir Book"/>
                </a:rPr>
                <a:t>5 </a:t>
              </a:r>
              <a:r>
                <a:rPr lang="en-US" i="1" dirty="0" err="1" smtClean="0">
                  <a:latin typeface="Avenir Book"/>
                  <a:cs typeface="Avenir Book"/>
                </a:rPr>
                <a:t>mins</a:t>
              </a:r>
              <a:endParaRPr lang="en-US" i="1" dirty="0">
                <a:latin typeface="Avenir Book"/>
                <a:cs typeface="Avenir Book"/>
              </a:endParaRPr>
            </a:p>
          </p:txBody>
        </p:sp>
      </p:grpSp>
      <p:grpSp>
        <p:nvGrpSpPr>
          <p:cNvPr id="34" name="Group 33"/>
          <p:cNvGrpSpPr/>
          <p:nvPr/>
        </p:nvGrpSpPr>
        <p:grpSpPr>
          <a:xfrm>
            <a:off x="1183907" y="1716840"/>
            <a:ext cx="4437052" cy="397812"/>
            <a:chOff x="2093427" y="1719340"/>
            <a:chExt cx="4437052" cy="397812"/>
          </a:xfrm>
        </p:grpSpPr>
        <p:sp>
          <p:nvSpPr>
            <p:cNvPr id="35" name="TextBox 34"/>
            <p:cNvSpPr txBox="1"/>
            <p:nvPr/>
          </p:nvSpPr>
          <p:spPr>
            <a:xfrm>
              <a:off x="2093427" y="1719340"/>
              <a:ext cx="91888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i="1" dirty="0" smtClean="0">
                  <a:latin typeface="Avenir Book"/>
                  <a:cs typeface="Avenir Book"/>
                </a:rPr>
                <a:t>5 </a:t>
              </a:r>
              <a:r>
                <a:rPr lang="en-US" i="1" dirty="0" err="1" smtClean="0">
                  <a:latin typeface="Avenir Book"/>
                  <a:cs typeface="Avenir Book"/>
                </a:rPr>
                <a:t>mins</a:t>
              </a:r>
              <a:endParaRPr lang="en-US" i="1" dirty="0">
                <a:latin typeface="Avenir Book"/>
                <a:cs typeface="Avenir Book"/>
              </a:endParaRPr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3249710" y="1747820"/>
              <a:ext cx="91888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i="1" dirty="0" smtClean="0">
                  <a:latin typeface="Avenir Book"/>
                  <a:cs typeface="Avenir Book"/>
                </a:rPr>
                <a:t>5 </a:t>
              </a:r>
              <a:r>
                <a:rPr lang="en-US" i="1" dirty="0" err="1" smtClean="0">
                  <a:latin typeface="Avenir Book"/>
                  <a:cs typeface="Avenir Book"/>
                </a:rPr>
                <a:t>mins</a:t>
              </a:r>
              <a:endParaRPr lang="en-US" i="1" dirty="0">
                <a:latin typeface="Avenir Book"/>
                <a:cs typeface="Avenir Book"/>
              </a:endParaRPr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4400036" y="1747820"/>
              <a:ext cx="91888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i="1" dirty="0" smtClean="0">
                  <a:latin typeface="Avenir Book"/>
                  <a:cs typeface="Avenir Book"/>
                </a:rPr>
                <a:t>5 </a:t>
              </a:r>
              <a:r>
                <a:rPr lang="en-US" i="1" dirty="0" err="1" smtClean="0">
                  <a:latin typeface="Avenir Book"/>
                  <a:cs typeface="Avenir Book"/>
                </a:rPr>
                <a:t>mins</a:t>
              </a:r>
              <a:endParaRPr lang="en-US" i="1" dirty="0">
                <a:latin typeface="Avenir Book"/>
                <a:cs typeface="Avenir Book"/>
              </a:endParaRPr>
            </a:p>
          </p:txBody>
        </p:sp>
        <p:sp>
          <p:nvSpPr>
            <p:cNvPr id="38" name="TextBox 37"/>
            <p:cNvSpPr txBox="1"/>
            <p:nvPr/>
          </p:nvSpPr>
          <p:spPr>
            <a:xfrm>
              <a:off x="5611590" y="1740159"/>
              <a:ext cx="91888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i="1" dirty="0" smtClean="0">
                  <a:latin typeface="Avenir Book"/>
                  <a:cs typeface="Avenir Book"/>
                </a:rPr>
                <a:t>5 </a:t>
              </a:r>
              <a:r>
                <a:rPr lang="en-US" i="1" dirty="0" err="1" smtClean="0">
                  <a:latin typeface="Avenir Book"/>
                  <a:cs typeface="Avenir Book"/>
                </a:rPr>
                <a:t>mins</a:t>
              </a:r>
              <a:endParaRPr lang="en-US" i="1" dirty="0">
                <a:latin typeface="Avenir Book"/>
                <a:cs typeface="Avenir Book"/>
              </a:endParaRPr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4594653" y="5951599"/>
            <a:ext cx="40310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Avenir Book"/>
                <a:cs typeface="Avenir Book"/>
              </a:rPr>
              <a:t>* No feedback given during tests</a:t>
            </a:r>
            <a:endParaRPr lang="en-US" dirty="0">
              <a:latin typeface="Avenir Book"/>
              <a:cs typeface="Avenir Book"/>
            </a:endParaRPr>
          </a:p>
        </p:txBody>
      </p:sp>
      <p:sp>
        <p:nvSpPr>
          <p:cNvPr id="40" name="Rectangle 39"/>
          <p:cNvSpPr/>
          <p:nvPr/>
        </p:nvSpPr>
        <p:spPr>
          <a:xfrm>
            <a:off x="2953192" y="6409343"/>
            <a:ext cx="324177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srgbClr val="7F7F7F"/>
                </a:solidFill>
                <a:latin typeface="Avenir Book"/>
                <a:cs typeface="Avenir Book"/>
              </a:rPr>
              <a:t>| </a:t>
            </a:r>
            <a:r>
              <a:rPr lang="en-US" dirty="0" err="1" smtClean="0">
                <a:solidFill>
                  <a:srgbClr val="7F7F7F"/>
                </a:solidFill>
                <a:latin typeface="Avenir Book"/>
                <a:cs typeface="Avenir Book"/>
              </a:rPr>
              <a:t>Roediger</a:t>
            </a:r>
            <a:r>
              <a:rPr lang="en-US" dirty="0" smtClean="0">
                <a:solidFill>
                  <a:srgbClr val="7F7F7F"/>
                </a:solidFill>
                <a:latin typeface="Avenir Book"/>
                <a:cs typeface="Avenir Book"/>
              </a:rPr>
              <a:t> &amp; </a:t>
            </a:r>
            <a:r>
              <a:rPr lang="en-US" dirty="0" err="1" smtClean="0">
                <a:solidFill>
                  <a:srgbClr val="7F7F7F"/>
                </a:solidFill>
                <a:latin typeface="Avenir Book"/>
                <a:cs typeface="Avenir Book"/>
              </a:rPr>
              <a:t>Karpicke</a:t>
            </a:r>
            <a:r>
              <a:rPr lang="en-US" dirty="0" smtClean="0">
                <a:solidFill>
                  <a:srgbClr val="7F7F7F"/>
                </a:solidFill>
                <a:latin typeface="Avenir Book"/>
                <a:cs typeface="Avenir Book"/>
              </a:rPr>
              <a:t>, 2006 | </a:t>
            </a:r>
          </a:p>
        </p:txBody>
      </p:sp>
    </p:spTree>
    <p:extLst>
      <p:ext uri="{BB962C8B-B14F-4D97-AF65-F5344CB8AC3E}">
        <p14:creationId xmlns:p14="http://schemas.microsoft.com/office/powerpoint/2010/main" val="26967529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2771" y="333826"/>
            <a:ext cx="8432800" cy="1327452"/>
          </a:xfrm>
        </p:spPr>
        <p:txBody>
          <a:bodyPr>
            <a:normAutofit fontScale="90000"/>
          </a:bodyPr>
          <a:lstStyle/>
          <a:p>
            <a:r>
              <a:rPr lang="en-US" b="1" strike="sngStrike" dirty="0"/>
              <a:t>Study, study, study? </a:t>
            </a:r>
            <a:r>
              <a:rPr lang="en-US" b="1" strike="sngStrike" dirty="0">
                <a:solidFill>
                  <a:schemeClr val="accent2"/>
                </a:solidFill>
              </a:rPr>
              <a:t>Test, test, test! </a:t>
            </a:r>
            <a:r>
              <a:rPr lang="en-US" b="1" dirty="0" smtClean="0">
                <a:solidFill>
                  <a:schemeClr val="accent2"/>
                </a:solidFill>
              </a:rPr>
              <a:t>“Retrieval practice”!</a:t>
            </a:r>
            <a:endParaRPr lang="en-US" b="1" dirty="0">
              <a:solidFill>
                <a:schemeClr val="accent2"/>
              </a:solidFill>
              <a:latin typeface="Calibri"/>
              <a:cs typeface="Calibri"/>
            </a:endParaRPr>
          </a:p>
        </p:txBody>
      </p:sp>
      <p:graphicFrame>
        <p:nvGraphicFramePr>
          <p:cNvPr id="5" name="Chart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25360513"/>
              </p:ext>
            </p:extLst>
          </p:nvPr>
        </p:nvGraphicFramePr>
        <p:xfrm>
          <a:off x="457200" y="1573234"/>
          <a:ext cx="7819451" cy="491782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Rectangle 6"/>
          <p:cNvSpPr/>
          <p:nvPr/>
        </p:nvSpPr>
        <p:spPr>
          <a:xfrm>
            <a:off x="2953192" y="6409343"/>
            <a:ext cx="324177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srgbClr val="7F7F7F"/>
                </a:solidFill>
                <a:latin typeface="Avenir Book"/>
                <a:cs typeface="Avenir Book"/>
              </a:rPr>
              <a:t>| </a:t>
            </a:r>
            <a:r>
              <a:rPr lang="en-US" dirty="0" err="1" smtClean="0">
                <a:solidFill>
                  <a:srgbClr val="7F7F7F"/>
                </a:solidFill>
                <a:latin typeface="Avenir Book"/>
                <a:cs typeface="Avenir Book"/>
              </a:rPr>
              <a:t>Roediger</a:t>
            </a:r>
            <a:r>
              <a:rPr lang="en-US" dirty="0" smtClean="0">
                <a:solidFill>
                  <a:srgbClr val="7F7F7F"/>
                </a:solidFill>
                <a:latin typeface="Avenir Book"/>
                <a:cs typeface="Avenir Book"/>
              </a:rPr>
              <a:t> &amp; </a:t>
            </a:r>
            <a:r>
              <a:rPr lang="en-US" dirty="0" err="1" smtClean="0">
                <a:solidFill>
                  <a:srgbClr val="7F7F7F"/>
                </a:solidFill>
                <a:latin typeface="Avenir Book"/>
                <a:cs typeface="Avenir Book"/>
              </a:rPr>
              <a:t>Karpicke</a:t>
            </a:r>
            <a:r>
              <a:rPr lang="en-US" dirty="0" smtClean="0">
                <a:solidFill>
                  <a:srgbClr val="7F7F7F"/>
                </a:solidFill>
                <a:latin typeface="Avenir Book"/>
                <a:cs typeface="Avenir Book"/>
              </a:rPr>
              <a:t>, 2006 | </a:t>
            </a:r>
          </a:p>
        </p:txBody>
      </p:sp>
    </p:spTree>
    <p:extLst>
      <p:ext uri="{BB962C8B-B14F-4D97-AF65-F5344CB8AC3E}">
        <p14:creationId xmlns:p14="http://schemas.microsoft.com/office/powerpoint/2010/main" val="20935300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ctrTitle" idx="4294967295"/>
          </p:nvPr>
        </p:nvSpPr>
        <p:spPr>
          <a:xfrm>
            <a:off x="288925" y="3875088"/>
            <a:ext cx="8855075" cy="1470025"/>
          </a:xfrm>
        </p:spPr>
        <p:txBody>
          <a:bodyPr>
            <a:noAutofit/>
          </a:bodyPr>
          <a:lstStyle/>
          <a:p>
            <a:pPr lvl="1" algn="ctr" defTabSz="457200" rtl="0">
              <a:spcBef>
                <a:spcPct val="0"/>
              </a:spcBef>
            </a:pPr>
            <a:r>
              <a:rPr lang="en-US" sz="3200" b="1" u="sng" dirty="0" smtClean="0">
                <a:latin typeface="Avenir Book"/>
                <a:cs typeface="Avenir Book"/>
              </a:rPr>
              <a:t>Retrieval is a ‘memory modifier’ </a:t>
            </a:r>
            <a:br>
              <a:rPr lang="en-US" sz="3200" b="1" u="sng" dirty="0" smtClean="0">
                <a:latin typeface="Avenir Book"/>
                <a:cs typeface="Avenir Book"/>
              </a:rPr>
            </a:br>
            <a:r>
              <a:rPr lang="en-US" sz="3200" dirty="0" smtClean="0">
                <a:latin typeface="Avenir Book"/>
                <a:cs typeface="Avenir Book"/>
                <a:sym typeface="Wingdings"/>
              </a:rPr>
              <a:t> a </a:t>
            </a:r>
            <a:r>
              <a:rPr lang="en-US" sz="3200" dirty="0" smtClean="0">
                <a:latin typeface="Avenir Book"/>
                <a:cs typeface="Avenir Book"/>
              </a:rPr>
              <a:t>potent learning event that strengthens what we retrieve</a:t>
            </a:r>
            <a:br>
              <a:rPr lang="en-US" sz="3200" dirty="0" smtClean="0">
                <a:latin typeface="Avenir Book"/>
                <a:cs typeface="Avenir Book"/>
              </a:rPr>
            </a:br>
            <a:endParaRPr lang="en-US" sz="2400" dirty="0">
              <a:latin typeface="Avenir Book"/>
              <a:cs typeface="Avenir Book"/>
            </a:endParaRPr>
          </a:p>
        </p:txBody>
      </p:sp>
      <p:sp>
        <p:nvSpPr>
          <p:cNvPr id="3" name="Title 4"/>
          <p:cNvSpPr txBox="1">
            <a:spLocks/>
          </p:cNvSpPr>
          <p:nvPr/>
        </p:nvSpPr>
        <p:spPr>
          <a:xfrm>
            <a:off x="165370" y="1030864"/>
            <a:ext cx="8855149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Calibri Light"/>
                <a:ea typeface="+mj-ea"/>
                <a:cs typeface="Calibri Light"/>
              </a:defRPr>
            </a:lvl1pPr>
          </a:lstStyle>
          <a:p>
            <a:pPr lvl="1" algn="ctr" defTabSz="457200" rtl="0">
              <a:spcBef>
                <a:spcPct val="0"/>
              </a:spcBef>
            </a:pPr>
            <a:r>
              <a:rPr lang="en-US" sz="3200" b="1" i="1" dirty="0" smtClean="0">
                <a:latin typeface="Avenir Book"/>
                <a:cs typeface="Avenir Book"/>
              </a:rPr>
              <a:t>“I have to study to learn and test myself to check what I have learned”</a:t>
            </a:r>
            <a:endParaRPr lang="en-US" sz="2400" b="1" i="1" dirty="0">
              <a:latin typeface="Avenir Book"/>
              <a:cs typeface="Avenir Book"/>
            </a:endParaRPr>
          </a:p>
        </p:txBody>
      </p:sp>
      <p:sp>
        <p:nvSpPr>
          <p:cNvPr id="2" name="Multiply 1"/>
          <p:cNvSpPr/>
          <p:nvPr/>
        </p:nvSpPr>
        <p:spPr>
          <a:xfrm rot="21224054">
            <a:off x="433508" y="325529"/>
            <a:ext cx="8319344" cy="3104844"/>
          </a:xfrm>
          <a:prstGeom prst="mathMultiply">
            <a:avLst>
              <a:gd name="adj1" fmla="val 4770"/>
            </a:avLst>
          </a:prstGeom>
          <a:solidFill>
            <a:srgbClr val="FF0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venir Book"/>
              <a:cs typeface="Avenir Book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642607" y="6403740"/>
            <a:ext cx="18587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rgbClr val="7F7F7F"/>
                </a:solidFill>
                <a:latin typeface="Avenir Book"/>
                <a:cs typeface="Avenir Book"/>
              </a:rPr>
              <a:t>| Bjork, 1994 |</a:t>
            </a:r>
            <a:endParaRPr lang="en-US" dirty="0">
              <a:solidFill>
                <a:srgbClr val="7F7F7F"/>
              </a:solidFill>
              <a:latin typeface="Avenir Book"/>
              <a:cs typeface="Avenir Book"/>
            </a:endParaRPr>
          </a:p>
        </p:txBody>
      </p:sp>
    </p:spTree>
    <p:extLst>
      <p:ext uri="{BB962C8B-B14F-4D97-AF65-F5344CB8AC3E}">
        <p14:creationId xmlns:p14="http://schemas.microsoft.com/office/powerpoint/2010/main" val="18763308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685800" y="-102436"/>
            <a:ext cx="7772400" cy="5879749"/>
          </a:xfrm>
        </p:spPr>
        <p:txBody>
          <a:bodyPr>
            <a:normAutofit/>
          </a:bodyPr>
          <a:lstStyle/>
          <a:p>
            <a:r>
              <a:rPr 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The Spacing Effect</a:t>
            </a:r>
            <a:br>
              <a:rPr 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r>
              <a:rPr lang="en-US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/>
            </a:r>
            <a:br>
              <a:rPr lang="en-US" b="1" dirty="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r>
              <a:rPr lang="en-US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/>
            </a:r>
            <a:br>
              <a:rPr lang="en-US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r>
              <a:rPr lang="en-US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/>
            </a:r>
            <a:br>
              <a:rPr lang="en-US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r>
              <a:rPr lang="en-US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/>
            </a:r>
            <a:br>
              <a:rPr lang="en-US" b="1" dirty="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r>
              <a:rPr 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The Testing Effect</a:t>
            </a:r>
            <a:endParaRPr lang="en-US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726770" y="1843606"/>
            <a:ext cx="80485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venir Book"/>
                <a:cs typeface="Avenir Book"/>
              </a:rPr>
              <a:t>Carpenter, </a:t>
            </a:r>
            <a:r>
              <a:rPr lang="en-US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Avenir Book"/>
                <a:cs typeface="Avenir Book"/>
              </a:rPr>
              <a:t>Cepeda</a:t>
            </a:r>
            <a:r>
              <a:rPr 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venir Book"/>
                <a:cs typeface="Avenir Book"/>
              </a:rPr>
              <a:t>, Rohrer, Kang, &amp; Pashler. (2012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Avenir Book"/>
                <a:cs typeface="Avenir Book"/>
              </a:rPr>
              <a:t>). Using spacing to enhance diverse </a:t>
            </a:r>
            <a:r>
              <a:rPr 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venir Book"/>
                <a:cs typeface="Avenir Book"/>
              </a:rPr>
              <a:t>forms 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Avenir Book"/>
                <a:cs typeface="Avenir Book"/>
              </a:rPr>
              <a:t>of learning: Review of recent research and implications for </a:t>
            </a:r>
            <a:r>
              <a:rPr 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venir Book"/>
                <a:cs typeface="Avenir Book"/>
              </a:rPr>
              <a:t>instruction, </a:t>
            </a:r>
            <a:r>
              <a:rPr lang="en-US" i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venir Book"/>
                <a:cs typeface="Avenir Book"/>
              </a:rPr>
              <a:t>Educational </a:t>
            </a:r>
            <a:r>
              <a:rPr lang="en-US" i="1" dirty="0">
                <a:solidFill>
                  <a:schemeClr val="tx1">
                    <a:lumMod val="65000"/>
                    <a:lumOff val="35000"/>
                  </a:schemeClr>
                </a:solidFill>
                <a:latin typeface="Avenir Book"/>
                <a:cs typeface="Avenir Book"/>
              </a:rPr>
              <a:t>Psychology </a:t>
            </a:r>
            <a:r>
              <a:rPr lang="en-US" i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venir Book"/>
                <a:cs typeface="Avenir Book"/>
              </a:rPr>
              <a:t>Review, 24</a:t>
            </a:r>
            <a:r>
              <a:rPr 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venir Book"/>
                <a:cs typeface="Avenir Book"/>
              </a:rPr>
              <a:t>, 369-378</a:t>
            </a:r>
            <a:endParaRPr lang="en-US" dirty="0">
              <a:solidFill>
                <a:schemeClr val="tx1">
                  <a:lumMod val="65000"/>
                  <a:lumOff val="35000"/>
                </a:schemeClr>
              </a:solidFill>
              <a:latin typeface="Avenir Book"/>
              <a:cs typeface="Avenir Book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726769" y="4576984"/>
            <a:ext cx="789742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venir Book"/>
                <a:cs typeface="Avenir Book"/>
              </a:rPr>
              <a:t>Roediger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Avenir Book"/>
                <a:cs typeface="Avenir Book"/>
              </a:rPr>
              <a:t>, </a:t>
            </a:r>
            <a:r>
              <a:rPr 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venir Book"/>
                <a:cs typeface="Avenir Book"/>
              </a:rPr>
              <a:t>Putnam, &amp; Smith. 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Avenir Book"/>
                <a:cs typeface="Avenir Book"/>
              </a:rPr>
              <a:t>(2011). Ten Benefits of Testing and Their Applications to Educational Practice. In J.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venir Book"/>
                <a:cs typeface="Avenir Book"/>
              </a:rPr>
              <a:t>Mestre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Avenir Book"/>
                <a:cs typeface="Avenir Book"/>
              </a:rPr>
              <a:t> &amp; B. H. Ross, Psychology of learning and motivation: Advances in research and theory (Vol. 55, pp. 1–36). Oxford: Elsevier.</a:t>
            </a:r>
          </a:p>
        </p:txBody>
      </p:sp>
    </p:spTree>
    <p:extLst>
      <p:ext uri="{BB962C8B-B14F-4D97-AF65-F5344CB8AC3E}">
        <p14:creationId xmlns:p14="http://schemas.microsoft.com/office/powerpoint/2010/main" val="37195071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 smtClean="0"/>
              <a:t>What About Errors?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22700" y="1600200"/>
            <a:ext cx="5321300" cy="4525963"/>
          </a:xfrm>
        </p:spPr>
        <p:txBody>
          <a:bodyPr>
            <a:normAutofit/>
          </a:bodyPr>
          <a:lstStyle/>
          <a:p>
            <a:r>
              <a:rPr lang="en-US" sz="2400" b="1" dirty="0" smtClean="0"/>
              <a:t>What is retrieved becomes strengthened</a:t>
            </a:r>
          </a:p>
          <a:p>
            <a:pPr lvl="1"/>
            <a:r>
              <a:rPr lang="en-US" sz="2400" dirty="0" smtClean="0"/>
              <a:t>Good, if people get answers correct</a:t>
            </a:r>
          </a:p>
          <a:p>
            <a:pPr lvl="1"/>
            <a:r>
              <a:rPr lang="en-US" sz="2400" dirty="0" smtClean="0"/>
              <a:t>Bad, if people get answers wrong</a:t>
            </a:r>
            <a:br>
              <a:rPr lang="en-US" sz="2400" dirty="0" smtClean="0"/>
            </a:br>
            <a:endParaRPr lang="en-US" sz="2400" dirty="0" smtClean="0"/>
          </a:p>
          <a:p>
            <a:r>
              <a:rPr lang="en-US" sz="2400" b="1" dirty="0" smtClean="0"/>
              <a:t>Consequences of making errors</a:t>
            </a:r>
          </a:p>
          <a:p>
            <a:pPr lvl="1"/>
            <a:r>
              <a:rPr lang="en-US" sz="2400" dirty="0" smtClean="0"/>
              <a:t>Strengthen wrong error</a:t>
            </a:r>
          </a:p>
          <a:p>
            <a:pPr lvl="1"/>
            <a:r>
              <a:rPr lang="en-US" sz="2400" dirty="0" smtClean="0"/>
              <a:t>Interfere with correct answer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0932" y="2048405"/>
            <a:ext cx="3467100" cy="3563028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37135250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Activity!</a:t>
            </a:r>
            <a:endParaRPr lang="en-US" dirty="0"/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254000" y="580571"/>
            <a:ext cx="61685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chemeClr val="tx2"/>
                </a:solidFill>
                <a:latin typeface="Avenir Book"/>
                <a:cs typeface="Avenir Book"/>
              </a:rPr>
              <a:t>0</a:t>
            </a:r>
          </a:p>
        </p:txBody>
      </p:sp>
    </p:spTree>
    <p:extLst>
      <p:ext uri="{BB962C8B-B14F-4D97-AF65-F5344CB8AC3E}">
        <p14:creationId xmlns:p14="http://schemas.microsoft.com/office/powerpoint/2010/main" val="68200348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5463" y="274638"/>
            <a:ext cx="8229600" cy="1143000"/>
          </a:xfrm>
        </p:spPr>
        <p:txBody>
          <a:bodyPr>
            <a:normAutofit/>
          </a:bodyPr>
          <a:lstStyle/>
          <a:p>
            <a:r>
              <a:rPr lang="en-US" sz="4000" dirty="0"/>
              <a:t>What About Errors?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114300" indent="0" algn="ctr">
              <a:buNone/>
            </a:pPr>
            <a:r>
              <a:rPr lang="en-US" sz="2800" dirty="0" smtClean="0"/>
              <a:t>“Errorless Learning” </a:t>
            </a:r>
          </a:p>
          <a:p>
            <a:pPr marL="114300" indent="0" algn="ctr">
              <a:buNone/>
            </a:pPr>
            <a:endParaRPr lang="en-US" sz="2000" i="1" dirty="0" smtClean="0"/>
          </a:p>
          <a:p>
            <a:pPr marL="114300" indent="0" algn="ctr">
              <a:buNone/>
            </a:pPr>
            <a:r>
              <a:rPr lang="en-US" sz="2200" i="1" dirty="0" smtClean="0"/>
              <a:t>“The </a:t>
            </a:r>
            <a:r>
              <a:rPr lang="en-US" sz="2200" i="1" dirty="0"/>
              <a:t>two primary reasons for using this approach in education are </a:t>
            </a:r>
            <a:r>
              <a:rPr lang="en-US" sz="2200" i="1" dirty="0" smtClean="0"/>
              <a:t>1</a:t>
            </a:r>
            <a:r>
              <a:rPr lang="en-US" sz="2200" i="1" dirty="0"/>
              <a:t>) the students don’t repeatedly make errors, therefore </a:t>
            </a:r>
            <a:r>
              <a:rPr lang="en-US" sz="2200" i="1" u="sng" dirty="0">
                <a:solidFill>
                  <a:srgbClr val="266EB4"/>
                </a:solidFill>
              </a:rPr>
              <a:t>they don’t establish an “error history” that is later difficult to break</a:t>
            </a:r>
            <a:r>
              <a:rPr lang="en-US" sz="2200" i="1" dirty="0">
                <a:solidFill>
                  <a:srgbClr val="266EB4"/>
                </a:solidFill>
              </a:rPr>
              <a:t>;</a:t>
            </a:r>
            <a:r>
              <a:rPr lang="en-US" sz="2200" i="1" dirty="0"/>
              <a:t> and 2) minimizing </a:t>
            </a:r>
            <a:r>
              <a:rPr lang="en-US" sz="2200" i="1" dirty="0">
                <a:solidFill>
                  <a:srgbClr val="266EB4"/>
                </a:solidFill>
              </a:rPr>
              <a:t>errors </a:t>
            </a:r>
            <a:r>
              <a:rPr lang="en-US" sz="2200" i="1" u="sng" dirty="0">
                <a:solidFill>
                  <a:srgbClr val="266EB4"/>
                </a:solidFill>
              </a:rPr>
              <a:t>reduces emotional and aggressive behavior that can occur following errors</a:t>
            </a:r>
            <a:r>
              <a:rPr lang="en-US" sz="2200" i="1" dirty="0"/>
              <a:t>, or avoidance of the work altogether. </a:t>
            </a:r>
            <a:r>
              <a:rPr lang="en-US" sz="2200" i="1" dirty="0" smtClean="0"/>
              <a:t>”</a:t>
            </a:r>
            <a:r>
              <a:rPr lang="en-US" sz="2200" i="1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</a:p>
          <a:p>
            <a:pPr marL="114300" indent="0" algn="ctr">
              <a:buNone/>
            </a:pPr>
            <a:endParaRPr lang="en-US" sz="2200" i="1" dirty="0" smtClean="0">
              <a:solidFill>
                <a:schemeClr val="bg1">
                  <a:lumMod val="50000"/>
                </a:schemeClr>
              </a:solidFill>
            </a:endParaRPr>
          </a:p>
          <a:p>
            <a:pPr marL="114300" indent="0" algn="ctr">
              <a:buNone/>
            </a:pPr>
            <a:r>
              <a:rPr lang="en-US" sz="2000" i="1" dirty="0" smtClean="0">
                <a:solidFill>
                  <a:schemeClr val="bg1">
                    <a:lumMod val="50000"/>
                  </a:schemeClr>
                </a:solidFill>
              </a:rPr>
              <a:t>– </a:t>
            </a:r>
            <a:r>
              <a:rPr lang="en-US" sz="2000" dirty="0" smtClean="0">
                <a:solidFill>
                  <a:schemeClr val="bg1">
                    <a:lumMod val="50000"/>
                  </a:schemeClr>
                </a:solidFill>
              </a:rPr>
              <a:t>From a </a:t>
            </a:r>
            <a:r>
              <a:rPr lang="en-US" sz="2000" dirty="0" err="1" smtClean="0">
                <a:solidFill>
                  <a:schemeClr val="bg1">
                    <a:lumMod val="50000"/>
                  </a:schemeClr>
                </a:solidFill>
              </a:rPr>
              <a:t>blogpost</a:t>
            </a:r>
            <a:r>
              <a:rPr lang="en-US" sz="2000" dirty="0" smtClean="0">
                <a:solidFill>
                  <a:schemeClr val="bg1">
                    <a:lumMod val="50000"/>
                  </a:schemeClr>
                </a:solidFill>
              </a:rPr>
              <a:t> by an instructional designer with an </a:t>
            </a:r>
            <a:r>
              <a:rPr lang="en-US" sz="2000" dirty="0" err="1" smtClean="0">
                <a:solidFill>
                  <a:schemeClr val="bg1">
                    <a:lumMod val="50000"/>
                  </a:schemeClr>
                </a:solidFill>
              </a:rPr>
              <a:t>Ed.d</a:t>
            </a:r>
            <a:r>
              <a:rPr lang="en-US" sz="2000" dirty="0" smtClean="0">
                <a:solidFill>
                  <a:schemeClr val="bg1">
                    <a:lumMod val="50000"/>
                  </a:schemeClr>
                </a:solidFill>
              </a:rPr>
              <a:t>. in Educational Psychology</a:t>
            </a:r>
          </a:p>
        </p:txBody>
      </p:sp>
    </p:spTree>
    <p:extLst>
      <p:ext uri="{BB962C8B-B14F-4D97-AF65-F5344CB8AC3E}">
        <p14:creationId xmlns:p14="http://schemas.microsoft.com/office/powerpoint/2010/main" val="216856663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rgbClr val="595959"/>
                </a:solidFill>
              </a:rPr>
              <a:t>Should we worry about errors?</a:t>
            </a:r>
            <a:endParaRPr lang="en-US" b="1" dirty="0">
              <a:solidFill>
                <a:srgbClr val="595959"/>
              </a:solidFill>
              <a:latin typeface="Calibri"/>
              <a:cs typeface="Calibri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1317816" y="1952015"/>
            <a:ext cx="2867042" cy="1363197"/>
          </a:xfrm>
          <a:prstGeom prst="roundRect">
            <a:avLst/>
          </a:prstGeom>
          <a:solidFill>
            <a:srgbClr val="C0504D"/>
          </a:solidFill>
          <a:ln>
            <a:solidFill>
              <a:srgbClr val="00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>
                <a:solidFill>
                  <a:schemeClr val="bg1"/>
                </a:solidFill>
                <a:latin typeface="Avenir Book"/>
                <a:cs typeface="Avenir Book"/>
              </a:rPr>
              <a:t>Whale: _______</a:t>
            </a:r>
            <a:endParaRPr lang="en-US" sz="1600" dirty="0">
              <a:solidFill>
                <a:schemeClr val="bg1"/>
              </a:solidFill>
              <a:latin typeface="Avenir Book"/>
              <a:cs typeface="Avenir Book"/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4333843" y="1952015"/>
            <a:ext cx="1901907" cy="1363197"/>
          </a:xfrm>
          <a:prstGeom prst="roundRect">
            <a:avLst/>
          </a:prstGeom>
          <a:solidFill>
            <a:srgbClr val="FEB300"/>
          </a:solidFill>
          <a:ln>
            <a:solidFill>
              <a:srgbClr val="00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>
                <a:solidFill>
                  <a:srgbClr val="2F2B20"/>
                </a:solidFill>
                <a:latin typeface="Avenir Book"/>
                <a:cs typeface="Avenir Book"/>
              </a:rPr>
              <a:t>Whale: Mammal</a:t>
            </a:r>
            <a:endParaRPr lang="en-US" sz="1600" dirty="0">
              <a:solidFill>
                <a:srgbClr val="2F2B20"/>
              </a:solidFill>
              <a:latin typeface="Avenir Book"/>
              <a:cs typeface="Avenir Book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75052" y="2288146"/>
            <a:ext cx="709669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>
                <a:latin typeface="Avenir Book"/>
                <a:cs typeface="Avenir Book"/>
              </a:rPr>
              <a:t>Test first</a:t>
            </a:r>
            <a:endParaRPr lang="en-US" sz="1600" dirty="0">
              <a:latin typeface="Avenir Book"/>
              <a:cs typeface="Avenir Book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850418" y="1466492"/>
            <a:ext cx="164344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>
                <a:latin typeface="Avenir Book"/>
                <a:cs typeface="Avenir Book"/>
              </a:rPr>
              <a:t>8 </a:t>
            </a:r>
            <a:r>
              <a:rPr lang="en-US" sz="1600" dirty="0" err="1" smtClean="0">
                <a:latin typeface="Avenir Book"/>
                <a:cs typeface="Avenir Book"/>
              </a:rPr>
              <a:t>secs</a:t>
            </a:r>
            <a:endParaRPr lang="en-US" sz="1600" dirty="0">
              <a:latin typeface="Avenir Book"/>
              <a:cs typeface="Avenir Book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723033" y="1544197"/>
            <a:ext cx="104924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>
                <a:latin typeface="Avenir Book"/>
                <a:cs typeface="Avenir Book"/>
              </a:rPr>
              <a:t>5 </a:t>
            </a:r>
            <a:r>
              <a:rPr lang="en-US" sz="1600" dirty="0" err="1" smtClean="0">
                <a:latin typeface="Avenir Book"/>
                <a:cs typeface="Avenir Book"/>
              </a:rPr>
              <a:t>secs</a:t>
            </a:r>
            <a:endParaRPr lang="en-US" sz="1600" dirty="0">
              <a:latin typeface="Avenir Book"/>
              <a:cs typeface="Avenir Book"/>
            </a:endParaRPr>
          </a:p>
        </p:txBody>
      </p:sp>
      <p:grpSp>
        <p:nvGrpSpPr>
          <p:cNvPr id="16" name="Group 15"/>
          <p:cNvGrpSpPr/>
          <p:nvPr/>
        </p:nvGrpSpPr>
        <p:grpSpPr>
          <a:xfrm>
            <a:off x="326203" y="3688249"/>
            <a:ext cx="5860698" cy="1732529"/>
            <a:chOff x="205431" y="3760617"/>
            <a:chExt cx="5860698" cy="1732529"/>
          </a:xfrm>
        </p:grpSpPr>
        <p:sp>
          <p:nvSpPr>
            <p:cNvPr id="7" name="Rounded Rectangle 6"/>
            <p:cNvSpPr/>
            <p:nvPr/>
          </p:nvSpPr>
          <p:spPr>
            <a:xfrm>
              <a:off x="1148195" y="4129949"/>
              <a:ext cx="4917934" cy="1363197"/>
            </a:xfrm>
            <a:prstGeom prst="roundRect">
              <a:avLst/>
            </a:prstGeom>
            <a:solidFill>
              <a:srgbClr val="FEB300"/>
            </a:solidFill>
            <a:ln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 dirty="0" smtClean="0">
                  <a:solidFill>
                    <a:srgbClr val="2F2B20"/>
                  </a:solidFill>
                  <a:latin typeface="Avenir Book"/>
                  <a:cs typeface="Avenir Book"/>
                </a:rPr>
                <a:t>Whale: Mammal</a:t>
              </a:r>
              <a:endParaRPr lang="en-US" sz="1600" dirty="0">
                <a:solidFill>
                  <a:srgbClr val="2F2B20"/>
                </a:solidFill>
                <a:latin typeface="Avenir Book"/>
                <a:cs typeface="Avenir Book"/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205431" y="4503427"/>
              <a:ext cx="942764" cy="5847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dirty="0" smtClean="0">
                  <a:latin typeface="Avenir Book"/>
                  <a:cs typeface="Avenir Book"/>
                </a:rPr>
                <a:t>Read- only</a:t>
              </a:r>
              <a:endParaRPr lang="en-US" sz="1600" dirty="0">
                <a:latin typeface="Avenir Book"/>
                <a:cs typeface="Avenir Book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2909966" y="3760617"/>
              <a:ext cx="164344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dirty="0" smtClean="0">
                  <a:latin typeface="Avenir Book"/>
                  <a:cs typeface="Avenir Book"/>
                </a:rPr>
                <a:t>13 </a:t>
              </a:r>
              <a:r>
                <a:rPr lang="en-US" sz="1600" dirty="0" err="1" smtClean="0">
                  <a:latin typeface="Avenir Book"/>
                  <a:cs typeface="Avenir Book"/>
                </a:rPr>
                <a:t>secs</a:t>
              </a:r>
              <a:endParaRPr lang="en-US" sz="1600" dirty="0">
                <a:latin typeface="Avenir Book"/>
                <a:cs typeface="Avenir Book"/>
              </a:endParaRPr>
            </a:p>
          </p:txBody>
        </p:sp>
      </p:grpSp>
      <p:sp>
        <p:nvSpPr>
          <p:cNvPr id="13" name="Rectangle 12"/>
          <p:cNvSpPr/>
          <p:nvPr/>
        </p:nvSpPr>
        <p:spPr>
          <a:xfrm>
            <a:off x="6442784" y="4041369"/>
            <a:ext cx="1699473" cy="1379409"/>
          </a:xfrm>
          <a:prstGeom prst="rect">
            <a:avLst/>
          </a:prstGeom>
          <a:solidFill>
            <a:schemeClr val="bg1"/>
          </a:solidFill>
          <a:ln>
            <a:solidFill>
              <a:srgbClr val="00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1600" b="1" dirty="0" smtClean="0">
                <a:solidFill>
                  <a:srgbClr val="2F2B20"/>
                </a:solidFill>
                <a:latin typeface="Avenir Book"/>
                <a:cs typeface="Avenir Book"/>
              </a:rPr>
              <a:t>Final Test</a:t>
            </a:r>
          </a:p>
          <a:p>
            <a:pPr algn="ctr"/>
            <a:endParaRPr lang="en-US" sz="1600" dirty="0">
              <a:solidFill>
                <a:srgbClr val="2F2B20"/>
              </a:solidFill>
              <a:latin typeface="Avenir Book"/>
              <a:cs typeface="Avenir Book"/>
            </a:endParaRPr>
          </a:p>
          <a:p>
            <a:pPr algn="ctr"/>
            <a:r>
              <a:rPr lang="en-US" sz="1600" dirty="0">
                <a:solidFill>
                  <a:srgbClr val="2F2B20"/>
                </a:solidFill>
                <a:latin typeface="Avenir Book"/>
                <a:cs typeface="Avenir Book"/>
              </a:rPr>
              <a:t>Whale: ???</a:t>
            </a:r>
            <a:r>
              <a:rPr lang="en-US" sz="1600" dirty="0">
                <a:latin typeface="Avenir Book"/>
                <a:cs typeface="Avenir Book"/>
              </a:rPr>
              <a:t> </a:t>
            </a:r>
          </a:p>
          <a:p>
            <a:pPr algn="ctr"/>
            <a:endParaRPr lang="en-US" sz="1600" dirty="0">
              <a:solidFill>
                <a:srgbClr val="2F2B20"/>
              </a:solidFill>
              <a:latin typeface="Avenir Book"/>
              <a:cs typeface="Avenir Book"/>
            </a:endParaRPr>
          </a:p>
          <a:p>
            <a:pPr algn="ctr"/>
            <a:endParaRPr lang="en-US" sz="1600" dirty="0" smtClean="0">
              <a:solidFill>
                <a:srgbClr val="2F2B20"/>
              </a:solidFill>
              <a:latin typeface="Avenir Book"/>
              <a:cs typeface="Avenir Book"/>
            </a:endParaRPr>
          </a:p>
          <a:p>
            <a:pPr algn="ctr"/>
            <a:endParaRPr lang="en-US" sz="1600" dirty="0" smtClean="0">
              <a:solidFill>
                <a:srgbClr val="2F2B20"/>
              </a:solidFill>
              <a:latin typeface="Avenir Book"/>
              <a:cs typeface="Avenir Book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6446702" y="2007503"/>
            <a:ext cx="1699473" cy="1379409"/>
          </a:xfrm>
          <a:prstGeom prst="rect">
            <a:avLst/>
          </a:prstGeom>
          <a:solidFill>
            <a:schemeClr val="bg1"/>
          </a:solidFill>
          <a:ln>
            <a:solidFill>
              <a:srgbClr val="00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1600" b="1" dirty="0" smtClean="0">
                <a:solidFill>
                  <a:srgbClr val="2F2B20"/>
                </a:solidFill>
                <a:latin typeface="Avenir Book"/>
                <a:cs typeface="Avenir Book"/>
              </a:rPr>
              <a:t>Final Test</a:t>
            </a:r>
          </a:p>
          <a:p>
            <a:pPr algn="ctr"/>
            <a:endParaRPr lang="en-US" sz="1600" dirty="0">
              <a:solidFill>
                <a:srgbClr val="2F2B20"/>
              </a:solidFill>
              <a:latin typeface="Avenir Book"/>
              <a:cs typeface="Avenir Book"/>
            </a:endParaRPr>
          </a:p>
          <a:p>
            <a:pPr algn="ctr"/>
            <a:r>
              <a:rPr lang="en-US" sz="1600" dirty="0">
                <a:solidFill>
                  <a:srgbClr val="2F2B20"/>
                </a:solidFill>
                <a:latin typeface="Avenir Book"/>
                <a:cs typeface="Avenir Book"/>
              </a:rPr>
              <a:t>Whale: ???</a:t>
            </a:r>
            <a:r>
              <a:rPr lang="en-US" sz="1600" dirty="0">
                <a:latin typeface="Avenir Book"/>
                <a:cs typeface="Avenir Book"/>
              </a:rPr>
              <a:t> </a:t>
            </a:r>
          </a:p>
          <a:p>
            <a:pPr algn="ctr"/>
            <a:endParaRPr lang="en-US" sz="1600" dirty="0">
              <a:solidFill>
                <a:srgbClr val="2F2B20"/>
              </a:solidFill>
              <a:latin typeface="Avenir Book"/>
              <a:cs typeface="Avenir Book"/>
            </a:endParaRPr>
          </a:p>
          <a:p>
            <a:pPr algn="ctr"/>
            <a:endParaRPr lang="en-US" sz="1600" dirty="0" smtClean="0">
              <a:solidFill>
                <a:srgbClr val="2F2B20"/>
              </a:solidFill>
              <a:latin typeface="Avenir Book"/>
              <a:cs typeface="Avenir Book"/>
            </a:endParaRPr>
          </a:p>
          <a:p>
            <a:pPr algn="ctr"/>
            <a:endParaRPr lang="en-US" sz="1600" dirty="0" smtClean="0">
              <a:solidFill>
                <a:srgbClr val="2F2B20"/>
              </a:solidFill>
              <a:latin typeface="Avenir Book"/>
              <a:cs typeface="Avenir Book"/>
            </a:endParaRPr>
          </a:p>
        </p:txBody>
      </p:sp>
      <p:sp>
        <p:nvSpPr>
          <p:cNvPr id="18" name="Cloud 17"/>
          <p:cNvSpPr/>
          <p:nvPr/>
        </p:nvSpPr>
        <p:spPr>
          <a:xfrm>
            <a:off x="2759478" y="1835824"/>
            <a:ext cx="1574366" cy="636988"/>
          </a:xfrm>
          <a:prstGeom prst="cloud">
            <a:avLst/>
          </a:prstGeom>
          <a:solidFill>
            <a:srgbClr val="DBEEF4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>
                <a:solidFill>
                  <a:srgbClr val="404040"/>
                </a:solidFill>
                <a:latin typeface="Avenir Book"/>
                <a:cs typeface="Avenir Book"/>
              </a:rPr>
              <a:t>Dolphin?</a:t>
            </a:r>
            <a:endParaRPr lang="en-US" sz="1600" dirty="0">
              <a:solidFill>
                <a:srgbClr val="404040"/>
              </a:solidFill>
              <a:latin typeface="Avenir Book"/>
              <a:cs typeface="Avenir Book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7948989" y="4431059"/>
            <a:ext cx="889421" cy="400110"/>
          </a:xfrm>
          <a:prstGeom prst="rect">
            <a:avLst/>
          </a:prstGeom>
          <a:solidFill>
            <a:srgbClr val="FEB300"/>
          </a:solidFill>
          <a:ln>
            <a:solidFill>
              <a:srgbClr val="00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latin typeface="Avenir Book"/>
                <a:cs typeface="Avenir Book"/>
              </a:rPr>
              <a:t>55%</a:t>
            </a:r>
            <a:endParaRPr lang="en-US" sz="2000" b="1" dirty="0">
              <a:latin typeface="Avenir Book"/>
              <a:cs typeface="Avenir Book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7992008" y="2472812"/>
            <a:ext cx="889421" cy="400110"/>
          </a:xfrm>
          <a:prstGeom prst="rect">
            <a:avLst/>
          </a:prstGeom>
          <a:solidFill>
            <a:srgbClr val="C0504D"/>
          </a:solidFill>
          <a:ln>
            <a:solidFill>
              <a:srgbClr val="00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chemeClr val="bg1"/>
                </a:solidFill>
                <a:latin typeface="Avenir Book"/>
                <a:cs typeface="Avenir Book"/>
              </a:rPr>
              <a:t>71%</a:t>
            </a:r>
            <a:endParaRPr lang="en-US" sz="2000" b="1" dirty="0">
              <a:solidFill>
                <a:schemeClr val="bg1"/>
              </a:solidFill>
              <a:latin typeface="Avenir Book"/>
              <a:cs typeface="Avenir Book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205431" y="5778194"/>
            <a:ext cx="494901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>
                <a:latin typeface="Avenir Book"/>
                <a:cs typeface="Avenir Book"/>
              </a:rPr>
              <a:t>* Chance of correct guesses during pre-test: 3%</a:t>
            </a:r>
            <a:endParaRPr lang="en-US" sz="1600" dirty="0">
              <a:latin typeface="Avenir Book"/>
              <a:cs typeface="Avenir Book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1377427" y="6479716"/>
            <a:ext cx="647963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solidFill>
                  <a:srgbClr val="7F7F7F"/>
                </a:solidFill>
                <a:latin typeface="Avenir Book"/>
                <a:cs typeface="Avenir Book"/>
              </a:rPr>
              <a:t>| Kornell, Hays, &amp; Bjork, 2009 | Yan, Yu, Garcia, &amp; Bjork, 2014 | |</a:t>
            </a:r>
            <a:endParaRPr lang="en-US" dirty="0">
              <a:solidFill>
                <a:srgbClr val="7F7F7F"/>
              </a:solidFill>
              <a:latin typeface="Avenir Book"/>
              <a:cs typeface="Avenir Book"/>
            </a:endParaRPr>
          </a:p>
        </p:txBody>
      </p:sp>
    </p:spTree>
    <p:extLst>
      <p:ext uri="{BB962C8B-B14F-4D97-AF65-F5344CB8AC3E}">
        <p14:creationId xmlns:p14="http://schemas.microsoft.com/office/powerpoint/2010/main" val="20420134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creen Shot 2016-04-01 at 2.49.38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417638"/>
            <a:ext cx="9144000" cy="3686514"/>
          </a:xfrm>
          <a:prstGeom prst="rect">
            <a:avLst/>
          </a:prstGeom>
        </p:spPr>
      </p:pic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b="1" dirty="0" smtClean="0"/>
              <a:t>Does this work in the classroom? </a:t>
            </a:r>
            <a:endParaRPr lang="en-US" sz="3200" b="1" dirty="0"/>
          </a:p>
        </p:txBody>
      </p:sp>
    </p:spTree>
    <p:extLst>
      <p:ext uri="{BB962C8B-B14F-4D97-AF65-F5344CB8AC3E}">
        <p14:creationId xmlns:p14="http://schemas.microsoft.com/office/powerpoint/2010/main" val="77370611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</p:spPr>
        <p:txBody>
          <a:bodyPr>
            <a:noAutofit/>
          </a:bodyPr>
          <a:lstStyle/>
          <a:p>
            <a:r>
              <a:rPr lang="en-US" sz="2600" dirty="0" smtClean="0"/>
              <a:t>7</a:t>
            </a:r>
            <a:r>
              <a:rPr lang="en-US" sz="2600" baseline="30000" dirty="0" smtClean="0"/>
              <a:t>th</a:t>
            </a:r>
            <a:r>
              <a:rPr lang="en-US" sz="2600" dirty="0" smtClean="0"/>
              <a:t> grade mathematics classes from 3 Singapore public schools, a range of mathematics ability</a:t>
            </a:r>
          </a:p>
          <a:p>
            <a:r>
              <a:rPr lang="en-US" sz="2600" b="1" dirty="0" smtClean="0">
                <a:solidFill>
                  <a:schemeClr val="accent2"/>
                </a:solidFill>
                <a:latin typeface="Avenir Black"/>
                <a:cs typeface="Avenir Black"/>
              </a:rPr>
              <a:t>Experimental Group -- “Productive Failure”: </a:t>
            </a:r>
          </a:p>
          <a:p>
            <a:pPr lvl="1"/>
            <a:r>
              <a:rPr lang="en-US" sz="2400" dirty="0"/>
              <a:t>6 periods </a:t>
            </a:r>
            <a:r>
              <a:rPr lang="en-US" sz="2400" dirty="0" smtClean="0"/>
              <a:t>of generating errors with no instruction from the teacher</a:t>
            </a:r>
          </a:p>
          <a:p>
            <a:pPr lvl="1"/>
            <a:r>
              <a:rPr lang="en-US" sz="2400" dirty="0" smtClean="0"/>
              <a:t>1 period of actual instruction by the teacher</a:t>
            </a:r>
          </a:p>
          <a:p>
            <a:pPr lvl="1"/>
            <a:endParaRPr lang="en-US" sz="2400" dirty="0">
              <a:solidFill>
                <a:srgbClr val="FF6600"/>
              </a:solidFill>
            </a:endParaRPr>
          </a:p>
          <a:p>
            <a:r>
              <a:rPr lang="en-US" sz="2600" b="1" dirty="0" smtClean="0">
                <a:solidFill>
                  <a:srgbClr val="FEB300"/>
                </a:solidFill>
                <a:latin typeface="Avenir Black"/>
                <a:cs typeface="Avenir Black"/>
              </a:rPr>
              <a:t>Control Group -- “Directed Instruction”: </a:t>
            </a:r>
          </a:p>
          <a:p>
            <a:pPr lvl="1"/>
            <a:r>
              <a:rPr lang="en-US" sz="2400" dirty="0" smtClean="0"/>
              <a:t>7 periods of cycling through lectures, practice, homework</a:t>
            </a:r>
            <a:r>
              <a:rPr lang="en-US" sz="2400" dirty="0"/>
              <a:t> </a:t>
            </a:r>
            <a:r>
              <a:rPr lang="en-US" sz="2400" dirty="0" smtClean="0"/>
              <a:t>and feedback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/>
              <a:t>Does this work in the classroom? </a:t>
            </a:r>
            <a:endParaRPr lang="en-US" sz="3200" b="1" dirty="0">
              <a:latin typeface="Calibri"/>
              <a:cs typeface="Calibri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925173" y="4204241"/>
            <a:ext cx="3710846" cy="400110"/>
          </a:xfrm>
          <a:prstGeom prst="rect">
            <a:avLst/>
          </a:prstGeom>
          <a:solidFill>
            <a:schemeClr val="accent2"/>
          </a:solidFill>
          <a:ln>
            <a:solidFill>
              <a:srgbClr val="00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chemeClr val="bg1"/>
                </a:solidFill>
                <a:latin typeface="Avenir Black"/>
                <a:cs typeface="Avenir Black"/>
              </a:rPr>
              <a:t>0%, 7% and 16% </a:t>
            </a:r>
            <a:endParaRPr lang="en-US" sz="2000" b="1" dirty="0">
              <a:solidFill>
                <a:schemeClr val="bg1"/>
              </a:solidFill>
              <a:latin typeface="Avenir Black"/>
              <a:cs typeface="Avenir Black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925174" y="5981643"/>
            <a:ext cx="3710846" cy="400110"/>
          </a:xfrm>
          <a:prstGeom prst="rect">
            <a:avLst/>
          </a:prstGeom>
          <a:solidFill>
            <a:srgbClr val="FEB300"/>
          </a:solidFill>
          <a:ln>
            <a:solidFill>
              <a:srgbClr val="00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latin typeface="Avenir Black"/>
                <a:cs typeface="Avenir Black"/>
              </a:rPr>
              <a:t>91%, 93% and 92% </a:t>
            </a:r>
            <a:endParaRPr lang="en-US" sz="2000" b="1" dirty="0">
              <a:latin typeface="Avenir Black"/>
              <a:cs typeface="Avenir Black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3094113" y="6458786"/>
            <a:ext cx="295577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dirty="0" smtClean="0">
                <a:solidFill>
                  <a:srgbClr val="7F7F7F"/>
                </a:solidFill>
                <a:latin typeface="Avenir Book"/>
                <a:cs typeface="Avenir Book"/>
              </a:rPr>
              <a:t>| </a:t>
            </a:r>
            <a:r>
              <a:rPr lang="en-US" dirty="0" err="1" smtClean="0">
                <a:solidFill>
                  <a:srgbClr val="7F7F7F"/>
                </a:solidFill>
                <a:latin typeface="Avenir Book"/>
                <a:cs typeface="Avenir Book"/>
              </a:rPr>
              <a:t>Kapur</a:t>
            </a:r>
            <a:r>
              <a:rPr lang="en-US" dirty="0" smtClean="0">
                <a:solidFill>
                  <a:srgbClr val="7F7F7F"/>
                </a:solidFill>
                <a:latin typeface="Avenir Book"/>
                <a:cs typeface="Avenir Book"/>
              </a:rPr>
              <a:t> </a:t>
            </a:r>
            <a:r>
              <a:rPr lang="en-US" dirty="0">
                <a:solidFill>
                  <a:srgbClr val="7F7F7F"/>
                </a:solidFill>
                <a:latin typeface="Avenir Book"/>
                <a:cs typeface="Avenir Book"/>
              </a:rPr>
              <a:t>&amp; </a:t>
            </a:r>
            <a:r>
              <a:rPr lang="en-US" dirty="0" err="1" smtClean="0">
                <a:solidFill>
                  <a:srgbClr val="7F7F7F"/>
                </a:solidFill>
                <a:latin typeface="Avenir Book"/>
                <a:cs typeface="Avenir Book"/>
              </a:rPr>
              <a:t>Bielaczyc</a:t>
            </a:r>
            <a:r>
              <a:rPr lang="en-US" dirty="0" smtClean="0">
                <a:solidFill>
                  <a:srgbClr val="7F7F7F"/>
                </a:solidFill>
                <a:latin typeface="Avenir Book"/>
                <a:cs typeface="Avenir Book"/>
              </a:rPr>
              <a:t>, 2012 |</a:t>
            </a:r>
            <a:endParaRPr lang="en-US" dirty="0">
              <a:solidFill>
                <a:srgbClr val="7F7F7F"/>
              </a:solidFill>
              <a:latin typeface="Avenir Book"/>
              <a:cs typeface="Avenir Book"/>
            </a:endParaRPr>
          </a:p>
        </p:txBody>
      </p:sp>
    </p:spTree>
    <p:extLst>
      <p:ext uri="{BB962C8B-B14F-4D97-AF65-F5344CB8AC3E}">
        <p14:creationId xmlns:p14="http://schemas.microsoft.com/office/powerpoint/2010/main" val="133741222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Chart 1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810481194"/>
              </p:ext>
            </p:extLst>
          </p:nvPr>
        </p:nvGraphicFramePr>
        <p:xfrm>
          <a:off x="707203" y="1417638"/>
          <a:ext cx="7563711" cy="49831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0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/>
              <a:t>Does this work in the classroom? </a:t>
            </a:r>
            <a:endParaRPr lang="en-US" sz="3200" dirty="0">
              <a:latin typeface="Calibri"/>
              <a:cs typeface="Calibri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646417" y="3442305"/>
            <a:ext cx="5522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*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759302" y="2196731"/>
            <a:ext cx="5522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*</a:t>
            </a:r>
          </a:p>
        </p:txBody>
      </p:sp>
      <p:sp>
        <p:nvSpPr>
          <p:cNvPr id="12" name="Rectangle 11"/>
          <p:cNvSpPr/>
          <p:nvPr/>
        </p:nvSpPr>
        <p:spPr>
          <a:xfrm>
            <a:off x="3094113" y="6458786"/>
            <a:ext cx="295577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dirty="0" smtClean="0">
                <a:solidFill>
                  <a:srgbClr val="7F7F7F"/>
                </a:solidFill>
                <a:latin typeface="Avenir Book"/>
                <a:cs typeface="Avenir Book"/>
              </a:rPr>
              <a:t>| </a:t>
            </a:r>
            <a:r>
              <a:rPr lang="en-US" dirty="0" err="1" smtClean="0">
                <a:solidFill>
                  <a:srgbClr val="7F7F7F"/>
                </a:solidFill>
                <a:latin typeface="Avenir Book"/>
                <a:cs typeface="Avenir Book"/>
              </a:rPr>
              <a:t>Kapur</a:t>
            </a:r>
            <a:r>
              <a:rPr lang="en-US" dirty="0" smtClean="0">
                <a:solidFill>
                  <a:srgbClr val="7F7F7F"/>
                </a:solidFill>
                <a:latin typeface="Avenir Book"/>
                <a:cs typeface="Avenir Book"/>
              </a:rPr>
              <a:t> </a:t>
            </a:r>
            <a:r>
              <a:rPr lang="en-US" dirty="0">
                <a:solidFill>
                  <a:srgbClr val="7F7F7F"/>
                </a:solidFill>
                <a:latin typeface="Avenir Book"/>
                <a:cs typeface="Avenir Book"/>
              </a:rPr>
              <a:t>&amp; </a:t>
            </a:r>
            <a:r>
              <a:rPr lang="en-US" dirty="0" err="1" smtClean="0">
                <a:solidFill>
                  <a:srgbClr val="7F7F7F"/>
                </a:solidFill>
                <a:latin typeface="Avenir Book"/>
                <a:cs typeface="Avenir Book"/>
              </a:rPr>
              <a:t>Bielaczyc</a:t>
            </a:r>
            <a:r>
              <a:rPr lang="en-US" dirty="0" smtClean="0">
                <a:solidFill>
                  <a:srgbClr val="7F7F7F"/>
                </a:solidFill>
                <a:latin typeface="Avenir Book"/>
                <a:cs typeface="Avenir Book"/>
              </a:rPr>
              <a:t>, 2012 |</a:t>
            </a:r>
            <a:endParaRPr lang="en-US" dirty="0">
              <a:solidFill>
                <a:srgbClr val="7F7F7F"/>
              </a:solidFill>
              <a:latin typeface="Avenir Book"/>
              <a:cs typeface="Avenir Book"/>
            </a:endParaRPr>
          </a:p>
        </p:txBody>
      </p:sp>
    </p:spTree>
    <p:extLst>
      <p:ext uri="{BB962C8B-B14F-4D97-AF65-F5344CB8AC3E}">
        <p14:creationId xmlns:p14="http://schemas.microsoft.com/office/powerpoint/2010/main" val="113986499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What About Errors?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114300" indent="0">
              <a:buNone/>
            </a:pPr>
            <a:r>
              <a:rPr lang="en-US" sz="2800" i="1" u="sng" dirty="0" smtClean="0">
                <a:solidFill>
                  <a:schemeClr val="accent1"/>
                </a:solidFill>
              </a:rPr>
              <a:t>Establish </a:t>
            </a:r>
            <a:r>
              <a:rPr lang="en-US" sz="2800" i="1" u="sng" dirty="0">
                <a:solidFill>
                  <a:schemeClr val="accent1"/>
                </a:solidFill>
              </a:rPr>
              <a:t>an “error history” that is later difficult to </a:t>
            </a:r>
            <a:r>
              <a:rPr lang="en-US" sz="2800" i="1" u="sng" dirty="0" smtClean="0">
                <a:solidFill>
                  <a:schemeClr val="accent1"/>
                </a:solidFill>
              </a:rPr>
              <a:t>break</a:t>
            </a:r>
            <a:endParaRPr lang="en-US" sz="2800" i="1" dirty="0">
              <a:solidFill>
                <a:schemeClr val="accent1"/>
              </a:solidFill>
            </a:endParaRPr>
          </a:p>
          <a:p>
            <a:pPr marL="571500" indent="-457200">
              <a:buFont typeface="Wingdings" charset="2"/>
              <a:buChar char="Ø"/>
            </a:pPr>
            <a:r>
              <a:rPr lang="en-US" sz="2800" dirty="0" smtClean="0">
                <a:solidFill>
                  <a:srgbClr val="000000"/>
                </a:solidFill>
                <a:sym typeface="Wingdings"/>
              </a:rPr>
              <a:t>Nope! In fact, tests often </a:t>
            </a:r>
            <a:r>
              <a:rPr lang="en-US" sz="2800" i="1" dirty="0" smtClean="0">
                <a:solidFill>
                  <a:srgbClr val="000000"/>
                </a:solidFill>
                <a:sym typeface="Wingdings"/>
              </a:rPr>
              <a:t>potentiate</a:t>
            </a:r>
            <a:r>
              <a:rPr lang="en-US" sz="2800" dirty="0" smtClean="0">
                <a:solidFill>
                  <a:srgbClr val="000000"/>
                </a:solidFill>
                <a:sym typeface="Wingdings"/>
              </a:rPr>
              <a:t> study!</a:t>
            </a:r>
          </a:p>
          <a:p>
            <a:pPr marL="571500" indent="-457200">
              <a:buFont typeface="Wingdings" charset="2"/>
              <a:buChar char="Ø"/>
            </a:pPr>
            <a:r>
              <a:rPr lang="en-US" sz="2800" dirty="0" smtClean="0">
                <a:solidFill>
                  <a:srgbClr val="000000"/>
                </a:solidFill>
                <a:sym typeface="Wingdings"/>
              </a:rPr>
              <a:t>By engaging relevant prior information, learners are better prepared to receive new incoming information </a:t>
            </a:r>
          </a:p>
          <a:p>
            <a:pPr marL="571500" indent="-457200">
              <a:buFont typeface="Wingdings" charset="2"/>
              <a:buChar char="Ø"/>
            </a:pPr>
            <a:endParaRPr lang="en-US" sz="2800" dirty="0">
              <a:solidFill>
                <a:srgbClr val="000000"/>
              </a:solidFill>
              <a:sym typeface="Wingdings"/>
            </a:endParaRPr>
          </a:p>
          <a:p>
            <a:pPr marL="114300" indent="0">
              <a:buNone/>
            </a:pPr>
            <a:r>
              <a:rPr lang="en-US" sz="2800" i="1" u="sng" dirty="0" smtClean="0">
                <a:solidFill>
                  <a:srgbClr val="4F81BD"/>
                </a:solidFill>
              </a:rPr>
              <a:t>Reduces emotional </a:t>
            </a:r>
            <a:r>
              <a:rPr lang="en-US" sz="2800" i="1" u="sng" dirty="0">
                <a:solidFill>
                  <a:srgbClr val="4F81BD"/>
                </a:solidFill>
              </a:rPr>
              <a:t>and aggressive behavior that can occur following </a:t>
            </a:r>
            <a:r>
              <a:rPr lang="en-US" sz="2800" i="1" u="sng" dirty="0" smtClean="0">
                <a:solidFill>
                  <a:srgbClr val="4F81BD"/>
                </a:solidFill>
              </a:rPr>
              <a:t>errors</a:t>
            </a:r>
          </a:p>
          <a:p>
            <a:pPr marL="571500" indent="-457200">
              <a:buFont typeface="Wingdings" charset="2"/>
              <a:buChar char="Ø"/>
            </a:pPr>
            <a:r>
              <a:rPr lang="en-US" sz="2800" dirty="0" smtClean="0">
                <a:solidFill>
                  <a:srgbClr val="000000"/>
                </a:solidFill>
                <a:sym typeface="Wingdings"/>
              </a:rPr>
              <a:t>Calls for a re-interpretation of difficulty as productive</a:t>
            </a:r>
          </a:p>
        </p:txBody>
      </p:sp>
    </p:spTree>
    <p:extLst>
      <p:ext uri="{BB962C8B-B14F-4D97-AF65-F5344CB8AC3E}">
        <p14:creationId xmlns:p14="http://schemas.microsoft.com/office/powerpoint/2010/main" val="268631431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rmAutofit/>
          </a:bodyPr>
          <a:lstStyle/>
          <a:p>
            <a:r>
              <a:rPr lang="en-US" sz="4000" dirty="0" smtClean="0"/>
              <a:t>Timing Feedback</a:t>
            </a:r>
            <a:endParaRPr lang="en-US" sz="4000" dirty="0"/>
          </a:p>
        </p:txBody>
      </p:sp>
      <p:sp>
        <p:nvSpPr>
          <p:cNvPr id="5" name="TextBox 4"/>
          <p:cNvSpPr txBox="1"/>
          <p:nvPr/>
        </p:nvSpPr>
        <p:spPr>
          <a:xfrm>
            <a:off x="575734" y="1389755"/>
            <a:ext cx="7907866" cy="60016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venir Book"/>
                <a:cs typeface="Avenir Book"/>
              </a:rPr>
              <a:t>Upper-level engineering course: </a:t>
            </a:r>
          </a:p>
          <a:p>
            <a:endParaRPr lang="en-US" sz="1600" dirty="0">
              <a:solidFill>
                <a:schemeClr val="tx1">
                  <a:lumMod val="75000"/>
                  <a:lumOff val="25000"/>
                </a:schemeClr>
              </a:solidFill>
              <a:latin typeface="Avenir Book"/>
              <a:cs typeface="Avenir Book"/>
            </a:endParaRPr>
          </a:p>
          <a:p>
            <a:pPr marL="342900" indent="-342900">
              <a:buFont typeface="Arial"/>
              <a:buChar char="•"/>
            </a:pPr>
            <a:r>
              <a:rPr lang="en-US" sz="2400" dirty="0" smtClean="0">
                <a:solidFill>
                  <a:srgbClr val="404040"/>
                </a:solidFill>
                <a:latin typeface="Avenir Book"/>
                <a:cs typeface="Avenir Book"/>
              </a:rPr>
              <a:t>Weekly </a:t>
            </a:r>
            <a:r>
              <a:rPr lang="en-US" sz="2400" dirty="0">
                <a:solidFill>
                  <a:srgbClr val="404040"/>
                </a:solidFill>
                <a:latin typeface="Avenir Book"/>
                <a:cs typeface="Avenir Book"/>
              </a:rPr>
              <a:t>HW alternated between immediate and delayed </a:t>
            </a:r>
            <a:r>
              <a:rPr lang="en-US" sz="2400" dirty="0" smtClean="0">
                <a:solidFill>
                  <a:srgbClr val="404040"/>
                </a:solidFill>
                <a:latin typeface="Avenir Book"/>
                <a:cs typeface="Avenir Book"/>
              </a:rPr>
              <a:t>feedback</a:t>
            </a:r>
            <a:br>
              <a:rPr lang="en-US" sz="2400" dirty="0" smtClean="0">
                <a:solidFill>
                  <a:srgbClr val="404040"/>
                </a:solidFill>
                <a:latin typeface="Avenir Book"/>
                <a:cs typeface="Avenir Book"/>
              </a:rPr>
            </a:br>
            <a:endParaRPr lang="en-US" sz="2400" dirty="0" smtClean="0">
              <a:solidFill>
                <a:srgbClr val="404040"/>
              </a:solidFill>
              <a:latin typeface="Avenir Book"/>
              <a:cs typeface="Avenir Book"/>
            </a:endParaRPr>
          </a:p>
          <a:p>
            <a:pPr marL="342900" indent="-342900">
              <a:buFont typeface="Arial"/>
              <a:buChar char="•"/>
            </a:pPr>
            <a:r>
              <a:rPr lang="en-US" sz="2400" dirty="0" smtClean="0">
                <a:solidFill>
                  <a:srgbClr val="404040"/>
                </a:solidFill>
                <a:latin typeface="Avenir Book"/>
                <a:cs typeface="Avenir Book"/>
              </a:rPr>
              <a:t>Viewing feedback was required for half the students</a:t>
            </a:r>
            <a:br>
              <a:rPr lang="en-US" sz="2400" dirty="0" smtClean="0">
                <a:solidFill>
                  <a:srgbClr val="404040"/>
                </a:solidFill>
                <a:latin typeface="Avenir Book"/>
                <a:cs typeface="Avenir Book"/>
              </a:rPr>
            </a:br>
            <a:endParaRPr lang="en-US" sz="2400" dirty="0">
              <a:solidFill>
                <a:srgbClr val="404040"/>
              </a:solidFill>
              <a:latin typeface="Avenir Book"/>
              <a:cs typeface="Avenir Book"/>
            </a:endParaRPr>
          </a:p>
          <a:p>
            <a:pPr marL="342900" indent="-342900">
              <a:buFont typeface="Arial"/>
              <a:buChar char="•"/>
            </a:pPr>
            <a:r>
              <a:rPr lang="en-US" sz="2400" dirty="0" smtClean="0">
                <a:solidFill>
                  <a:srgbClr val="404040"/>
                </a:solidFill>
                <a:latin typeface="Avenir Book"/>
                <a:cs typeface="Avenir Book"/>
              </a:rPr>
              <a:t>90</a:t>
            </a:r>
            <a:r>
              <a:rPr lang="en-US" sz="2400" dirty="0">
                <a:solidFill>
                  <a:srgbClr val="404040"/>
                </a:solidFill>
                <a:latin typeface="Avenir Book"/>
                <a:cs typeface="Avenir Book"/>
              </a:rPr>
              <a:t>% highly prefer immediate feedback; no one highly preferred delayed feedback</a:t>
            </a:r>
            <a:br>
              <a:rPr lang="en-US" sz="2400" dirty="0">
                <a:solidFill>
                  <a:srgbClr val="404040"/>
                </a:solidFill>
                <a:latin typeface="Avenir Book"/>
                <a:cs typeface="Avenir Book"/>
              </a:rPr>
            </a:br>
            <a:endParaRPr lang="en-US" sz="2400" dirty="0">
              <a:solidFill>
                <a:srgbClr val="404040"/>
              </a:solidFill>
              <a:latin typeface="Avenir Book"/>
              <a:cs typeface="Avenir Book"/>
            </a:endParaRPr>
          </a:p>
          <a:p>
            <a:pPr marL="342900" indent="-342900">
              <a:buFont typeface="Arial"/>
              <a:buChar char="•"/>
            </a:pPr>
            <a:r>
              <a:rPr lang="en-US" sz="2400" dirty="0">
                <a:solidFill>
                  <a:srgbClr val="404040"/>
                </a:solidFill>
                <a:latin typeface="Avenir Book"/>
                <a:cs typeface="Avenir Book"/>
              </a:rPr>
              <a:t>79% reported benefiting “a lot more” from immediate feedback</a:t>
            </a:r>
          </a:p>
          <a:p>
            <a:endParaRPr lang="en-US" sz="2400" dirty="0" smtClean="0">
              <a:solidFill>
                <a:schemeClr val="tx1">
                  <a:lumMod val="75000"/>
                  <a:lumOff val="25000"/>
                </a:schemeClr>
              </a:solidFill>
              <a:latin typeface="Avenir Book"/>
              <a:cs typeface="Avenir Book"/>
            </a:endParaRPr>
          </a:p>
          <a:p>
            <a:pPr marL="457200" indent="-457200">
              <a:buFont typeface="Arial"/>
              <a:buChar char="•"/>
            </a:pPr>
            <a:endParaRPr lang="en-US" sz="3200" dirty="0">
              <a:latin typeface="Avenir Book"/>
              <a:cs typeface="Avenir Book"/>
            </a:endParaRPr>
          </a:p>
          <a:p>
            <a:pPr marL="457200" indent="-457200">
              <a:buFont typeface="Arial"/>
              <a:buChar char="•"/>
            </a:pPr>
            <a:endParaRPr lang="en-US" sz="3200" dirty="0">
              <a:latin typeface="Avenir Book"/>
              <a:cs typeface="Avenir Book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901700" y="6488668"/>
            <a:ext cx="547712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venir Book"/>
                <a:cs typeface="Avenir Book"/>
              </a:rPr>
              <a:t>| Mullet, Butler, </a:t>
            </a:r>
            <a:r>
              <a:rPr lang="en-US" dirty="0" err="1" smtClean="0">
                <a:solidFill>
                  <a:schemeClr val="tx1">
                    <a:lumMod val="50000"/>
                    <a:lumOff val="50000"/>
                  </a:schemeClr>
                </a:solidFill>
                <a:latin typeface="Avenir Book"/>
                <a:cs typeface="Avenir Book"/>
              </a:rPr>
              <a:t>Verdin</a:t>
            </a:r>
            <a:r>
              <a:rPr 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venir Book"/>
                <a:cs typeface="Avenir Book"/>
              </a:rPr>
              <a:t>, von </a:t>
            </a:r>
            <a:r>
              <a:rPr lang="en-US" dirty="0" err="1" smtClean="0">
                <a:solidFill>
                  <a:schemeClr val="tx1">
                    <a:lumMod val="50000"/>
                    <a:lumOff val="50000"/>
                  </a:schemeClr>
                </a:solidFill>
                <a:latin typeface="Avenir Book"/>
                <a:cs typeface="Avenir Book"/>
              </a:rPr>
              <a:t>Borries</a:t>
            </a:r>
            <a:r>
              <a:rPr 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venir Book"/>
                <a:cs typeface="Avenir Book"/>
              </a:rPr>
              <a:t>, &amp; Marsh, 2014 | </a:t>
            </a:r>
            <a:endParaRPr lang="en-US" dirty="0">
              <a:solidFill>
                <a:schemeClr val="tx1">
                  <a:lumMod val="50000"/>
                  <a:lumOff val="50000"/>
                </a:schemeClr>
              </a:solidFill>
              <a:latin typeface="Avenir Book"/>
              <a:cs typeface="Avenir Book"/>
            </a:endParaRPr>
          </a:p>
        </p:txBody>
      </p:sp>
    </p:spTree>
    <p:extLst>
      <p:ext uri="{BB962C8B-B14F-4D97-AF65-F5344CB8AC3E}">
        <p14:creationId xmlns:p14="http://schemas.microsoft.com/office/powerpoint/2010/main" val="7635769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rmAutofit/>
          </a:bodyPr>
          <a:lstStyle/>
          <a:p>
            <a:r>
              <a:rPr lang="en-US" sz="4000" dirty="0" smtClean="0"/>
              <a:t>Timing Feedback</a:t>
            </a:r>
            <a:endParaRPr lang="en-US" sz="4000" dirty="0"/>
          </a:p>
        </p:txBody>
      </p:sp>
      <p:sp>
        <p:nvSpPr>
          <p:cNvPr id="6" name="Rectangle 5"/>
          <p:cNvSpPr/>
          <p:nvPr/>
        </p:nvSpPr>
        <p:spPr>
          <a:xfrm>
            <a:off x="1901700" y="6488668"/>
            <a:ext cx="547712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venir Book"/>
                <a:cs typeface="Avenir Book"/>
              </a:rPr>
              <a:t>| Mullet, Butler, </a:t>
            </a:r>
            <a:r>
              <a:rPr lang="en-US" dirty="0" err="1" smtClean="0">
                <a:solidFill>
                  <a:schemeClr val="tx1">
                    <a:lumMod val="50000"/>
                    <a:lumOff val="50000"/>
                  </a:schemeClr>
                </a:solidFill>
                <a:latin typeface="Avenir Book"/>
                <a:cs typeface="Avenir Book"/>
              </a:rPr>
              <a:t>Verdin</a:t>
            </a:r>
            <a:r>
              <a:rPr 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venir Book"/>
                <a:cs typeface="Avenir Book"/>
              </a:rPr>
              <a:t>, von </a:t>
            </a:r>
            <a:r>
              <a:rPr lang="en-US" dirty="0" err="1" smtClean="0">
                <a:solidFill>
                  <a:schemeClr val="tx1">
                    <a:lumMod val="50000"/>
                    <a:lumOff val="50000"/>
                  </a:schemeClr>
                </a:solidFill>
                <a:latin typeface="Avenir Book"/>
                <a:cs typeface="Avenir Book"/>
              </a:rPr>
              <a:t>Borries</a:t>
            </a:r>
            <a:r>
              <a:rPr 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venir Book"/>
                <a:cs typeface="Avenir Book"/>
              </a:rPr>
              <a:t>, &amp; Marsh, 2014 | </a:t>
            </a:r>
            <a:endParaRPr lang="en-US" dirty="0">
              <a:solidFill>
                <a:schemeClr val="tx1">
                  <a:lumMod val="50000"/>
                  <a:lumOff val="50000"/>
                </a:schemeClr>
              </a:solidFill>
              <a:latin typeface="Avenir Book"/>
              <a:cs typeface="Avenir Book"/>
            </a:endParaRPr>
          </a:p>
        </p:txBody>
      </p:sp>
      <p:graphicFrame>
        <p:nvGraphicFramePr>
          <p:cNvPr id="8" name="Chart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836970802"/>
              </p:ext>
            </p:extLst>
          </p:nvPr>
        </p:nvGraphicFramePr>
        <p:xfrm>
          <a:off x="1901700" y="1242193"/>
          <a:ext cx="5633633" cy="49723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0" y="50802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+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945206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Timing Feedback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en-US" dirty="0" smtClean="0"/>
              <a:t>Delaying feedback essentially adds a spaced re-learning of information...</a:t>
            </a:r>
          </a:p>
          <a:p>
            <a:r>
              <a:rPr lang="en-US" dirty="0" smtClean="0"/>
              <a:t>Maximal benefits when majority responses are correct</a:t>
            </a:r>
          </a:p>
          <a:p>
            <a:r>
              <a:rPr lang="en-US" dirty="0" smtClean="0"/>
              <a:t>When incorrect, errors better corrected sooner; if delayed, make to tie initial error to correct response</a:t>
            </a:r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Potentially, delaying feedback less important when there is already a lot of spacing and interleaving </a:t>
            </a:r>
            <a:r>
              <a:rPr lang="en-US" dirty="0" smtClean="0">
                <a:sym typeface="Wingdings"/>
              </a:rPr>
              <a:t> balance may shift to sooner feedback (but </a:t>
            </a:r>
            <a:r>
              <a:rPr lang="en-US" smtClean="0">
                <a:sym typeface="Wingdings"/>
              </a:rPr>
              <a:t>this is an </a:t>
            </a:r>
            <a:r>
              <a:rPr lang="en-US" dirty="0" smtClean="0">
                <a:sym typeface="Wingdings"/>
              </a:rPr>
              <a:t>empirical question)</a:t>
            </a:r>
            <a:endParaRPr lang="en-US" dirty="0" smtClean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7511241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b="1" dirty="0" smtClean="0"/>
              <a:t>How about concepts, rather than facts?</a:t>
            </a:r>
            <a:endParaRPr lang="en-US" sz="3600" b="1" dirty="0"/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457200" y="1599078"/>
            <a:ext cx="7620000" cy="4983162"/>
          </a:xfrm>
        </p:spPr>
        <p:txBody>
          <a:bodyPr>
            <a:normAutofit/>
          </a:bodyPr>
          <a:lstStyle/>
          <a:p>
            <a:r>
              <a:rPr lang="en-US" sz="2800" dirty="0" smtClean="0"/>
              <a:t>Inducing general rules and applying to new situations</a:t>
            </a:r>
          </a:p>
          <a:p>
            <a:endParaRPr lang="en-US" sz="2800" dirty="0"/>
          </a:p>
          <a:p>
            <a:endParaRPr lang="en-US" sz="2800" dirty="0" smtClean="0"/>
          </a:p>
          <a:p>
            <a:endParaRPr lang="en-US" sz="2800" dirty="0"/>
          </a:p>
          <a:p>
            <a:endParaRPr lang="en-US" sz="2800" dirty="0" smtClean="0"/>
          </a:p>
          <a:p>
            <a:endParaRPr lang="en-US" sz="2800" dirty="0"/>
          </a:p>
          <a:p>
            <a:r>
              <a:rPr lang="en-US" sz="2800" dirty="0" smtClean="0"/>
              <a:t>Immerse </a:t>
            </a:r>
            <a:r>
              <a:rPr lang="en-US" sz="2800" dirty="0"/>
              <a:t>students in one lesson so that they can understand it more fully. </a:t>
            </a:r>
          </a:p>
          <a:p>
            <a:pPr marL="114300" indent="0">
              <a:buNone/>
            </a:pPr>
            <a:endParaRPr lang="en-US" sz="2800" dirty="0"/>
          </a:p>
        </p:txBody>
      </p:sp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57174" y="3008398"/>
            <a:ext cx="1377950" cy="1828800"/>
          </a:xfrm>
          <a:prstGeom prst="rect">
            <a:avLst/>
          </a:prstGeom>
          <a:noFill/>
          <a:ln w="12700">
            <a:solidFill>
              <a:srgbClr val="C0C0C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6109" y="3008398"/>
            <a:ext cx="1770063" cy="1828800"/>
          </a:xfrm>
          <a:prstGeom prst="rect">
            <a:avLst/>
          </a:prstGeom>
          <a:noFill/>
          <a:ln w="12700">
            <a:solidFill>
              <a:srgbClr val="C0C0C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3317" y="3008398"/>
            <a:ext cx="1973262" cy="1828800"/>
          </a:xfrm>
          <a:prstGeom prst="rect">
            <a:avLst/>
          </a:prstGeom>
          <a:noFill/>
          <a:ln w="12700">
            <a:solidFill>
              <a:srgbClr val="C0C0C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17759" y="3006810"/>
            <a:ext cx="1462088" cy="1830388"/>
          </a:xfrm>
          <a:prstGeom prst="rect">
            <a:avLst/>
          </a:prstGeom>
          <a:noFill/>
          <a:ln w="12700">
            <a:solidFill>
              <a:srgbClr val="C0C0C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564576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24432" y="2125544"/>
            <a:ext cx="4719350" cy="4459786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000501" y="1058408"/>
            <a:ext cx="30399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404040"/>
                </a:solidFill>
                <a:latin typeface="Avenir Book"/>
                <a:cs typeface="Avenir Book"/>
              </a:rPr>
              <a:t>Rereading</a:t>
            </a:r>
            <a:endParaRPr lang="en-US" sz="2400" dirty="0">
              <a:solidFill>
                <a:srgbClr val="404040"/>
              </a:solidFill>
              <a:latin typeface="Avenir Book"/>
              <a:cs typeface="Avenir Book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135663" y="1058408"/>
            <a:ext cx="30399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404040"/>
                </a:solidFill>
                <a:latin typeface="Avenir Book"/>
                <a:cs typeface="Avenir Book"/>
              </a:rPr>
              <a:t>Summarize/Outline</a:t>
            </a:r>
            <a:endParaRPr lang="en-US" sz="2400" dirty="0">
              <a:solidFill>
                <a:srgbClr val="404040"/>
              </a:solidFill>
              <a:latin typeface="Avenir Book"/>
              <a:cs typeface="Avenir Book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22858" y="2109158"/>
            <a:ext cx="30399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404040"/>
                </a:solidFill>
                <a:latin typeface="Avenir Book"/>
                <a:cs typeface="Avenir Book"/>
              </a:rPr>
              <a:t>Highlight/Underline</a:t>
            </a:r>
            <a:endParaRPr lang="en-US" sz="2400" dirty="0">
              <a:solidFill>
                <a:srgbClr val="404040"/>
              </a:solidFill>
              <a:latin typeface="Avenir Book"/>
              <a:cs typeface="Avenir Book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444012" y="2387154"/>
            <a:ext cx="250277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404040"/>
                </a:solidFill>
                <a:latin typeface="Avenir Book"/>
                <a:cs typeface="Avenir Book"/>
              </a:rPr>
              <a:t>Practice tests (after studying)</a:t>
            </a:r>
            <a:endParaRPr lang="en-US" sz="2400" dirty="0">
              <a:solidFill>
                <a:srgbClr val="404040"/>
              </a:solidFill>
              <a:latin typeface="Avenir Book"/>
              <a:cs typeface="Avenir Book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21766" y="3889733"/>
            <a:ext cx="303998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404040"/>
                </a:solidFill>
                <a:latin typeface="Avenir Book"/>
                <a:cs typeface="Avenir Book"/>
              </a:rPr>
              <a:t>Immerse self into one topic at a time</a:t>
            </a:r>
            <a:endParaRPr lang="en-US" sz="2400" dirty="0">
              <a:solidFill>
                <a:srgbClr val="404040"/>
              </a:solidFill>
              <a:latin typeface="Avenir Book"/>
              <a:cs typeface="Avenir Book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089533" y="4582230"/>
            <a:ext cx="30399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solidFill>
                  <a:srgbClr val="404040"/>
                </a:solidFill>
                <a:latin typeface="Avenir Book"/>
                <a:cs typeface="Avenir Book"/>
              </a:rPr>
              <a:t>Repetition</a:t>
            </a:r>
            <a:endParaRPr lang="en-US" sz="2400" dirty="0">
              <a:solidFill>
                <a:srgbClr val="404040"/>
              </a:solidFill>
              <a:latin typeface="Avenir Book"/>
              <a:cs typeface="Avenir Book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21766" y="102194"/>
            <a:ext cx="833758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b="1" dirty="0" smtClean="0">
                <a:solidFill>
                  <a:srgbClr val="C0504D"/>
                </a:solidFill>
                <a:latin typeface="Avenir Black"/>
                <a:cs typeface="Avenir Black"/>
              </a:rPr>
              <a:t>How Do We Learn?</a:t>
            </a:r>
            <a:endParaRPr lang="en-US" sz="4800" b="1" dirty="0">
              <a:solidFill>
                <a:srgbClr val="C0504D"/>
              </a:solidFill>
              <a:latin typeface="Avenir Black"/>
              <a:cs typeface="Avenir Black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44220" y="618645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>
              <a:latin typeface="Avenir Book"/>
              <a:cs typeface="Avenir Book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26280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53410" name="Picture 2" descr="penguintrio102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84" r="8984"/>
          <a:stretch>
            <a:fillRect/>
          </a:stretch>
        </p:blipFill>
        <p:spPr bwMode="auto">
          <a:xfrm>
            <a:off x="2071688" y="1143000"/>
            <a:ext cx="5002212" cy="4570413"/>
          </a:xfrm>
          <a:prstGeom prst="rect">
            <a:avLst/>
          </a:prstGeom>
          <a:noFill/>
          <a:ln w="12700">
            <a:solidFill>
              <a:srgbClr val="C0C0C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53411" name="Picture 3" descr="gentoo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05063" y="1143000"/>
            <a:ext cx="4335462" cy="4570413"/>
          </a:xfrm>
          <a:prstGeom prst="rect">
            <a:avLst/>
          </a:prstGeom>
          <a:noFill/>
          <a:ln w="12700">
            <a:solidFill>
              <a:srgbClr val="C0C0C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53412" name="Picture 4" descr="gentoo-walki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3788" y="1143000"/>
            <a:ext cx="4419600" cy="4570413"/>
          </a:xfrm>
          <a:prstGeom prst="rect">
            <a:avLst/>
          </a:prstGeom>
          <a:noFill/>
          <a:ln w="12700">
            <a:solidFill>
              <a:srgbClr val="C0C0C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53413" name="Picture 5" descr="image1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536" r="11267"/>
          <a:stretch>
            <a:fillRect/>
          </a:stretch>
        </p:blipFill>
        <p:spPr bwMode="auto">
          <a:xfrm>
            <a:off x="2130425" y="1143000"/>
            <a:ext cx="4884738" cy="4570413"/>
          </a:xfrm>
          <a:prstGeom prst="rect">
            <a:avLst/>
          </a:prstGeom>
          <a:noFill/>
          <a:ln w="12700">
            <a:solidFill>
              <a:srgbClr val="C0C0C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0118" name="Rectangle 6"/>
          <p:cNvSpPr>
            <a:spLocks noChangeArrowheads="1"/>
          </p:cNvSpPr>
          <p:nvPr/>
        </p:nvSpPr>
        <p:spPr bwMode="auto">
          <a:xfrm>
            <a:off x="3981450" y="6175375"/>
            <a:ext cx="127818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2400" dirty="0">
                <a:latin typeface="Avenir Black"/>
                <a:cs typeface="Avenir Black"/>
              </a:rPr>
              <a:t>Gentoo</a:t>
            </a:r>
          </a:p>
        </p:txBody>
      </p:sp>
    </p:spTree>
    <p:extLst>
      <p:ext uri="{BB962C8B-B14F-4D97-AF65-F5344CB8AC3E}">
        <p14:creationId xmlns:p14="http://schemas.microsoft.com/office/powerpoint/2010/main" val="7986048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3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3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3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3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3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3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62" name="Picture 2" descr="gentooflow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2825" y="915988"/>
            <a:ext cx="2573338" cy="2741612"/>
          </a:xfrm>
          <a:prstGeom prst="rect">
            <a:avLst/>
          </a:prstGeom>
          <a:noFill/>
          <a:ln w="12700">
            <a:solidFill>
              <a:srgbClr val="C0C0C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63" name="Picture 3" descr="157179754_828189a105_b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3887788"/>
            <a:ext cx="3076575" cy="2741612"/>
          </a:xfrm>
          <a:prstGeom prst="rect">
            <a:avLst/>
          </a:prstGeom>
          <a:noFill/>
          <a:ln w="12700">
            <a:solidFill>
              <a:srgbClr val="C0C0C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64" name="Picture 4" descr="Penguin - Directions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57713" y="3887788"/>
            <a:ext cx="3779837" cy="2741612"/>
          </a:xfrm>
          <a:prstGeom prst="rect">
            <a:avLst/>
          </a:prstGeom>
          <a:noFill/>
          <a:ln w="12700">
            <a:solidFill>
              <a:srgbClr val="C0C0C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65" name="Picture 5" descr="emp_portrait2_l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16450" y="915988"/>
            <a:ext cx="3660775" cy="2741612"/>
          </a:xfrm>
          <a:prstGeom prst="rect">
            <a:avLst/>
          </a:prstGeom>
          <a:noFill/>
          <a:ln w="12700">
            <a:solidFill>
              <a:srgbClr val="C0C0C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2166" name="Rectangle 6"/>
          <p:cNvSpPr>
            <a:spLocks noGrp="1" noChangeArrowheads="1"/>
          </p:cNvSpPr>
          <p:nvPr>
            <p:ph type="title"/>
          </p:nvPr>
        </p:nvSpPr>
        <p:spPr>
          <a:xfrm>
            <a:off x="225608" y="76200"/>
            <a:ext cx="8663289" cy="914400"/>
          </a:xfrm>
        </p:spPr>
        <p:txBody>
          <a:bodyPr/>
          <a:lstStyle/>
          <a:p>
            <a:pPr eaLnBrk="1" hangingPunct="1"/>
            <a:r>
              <a:rPr lang="en-US" sz="3600" dirty="0" smtClean="0">
                <a:latin typeface="Avenir Black"/>
                <a:ea typeface="Osaka" charset="0"/>
                <a:cs typeface="Avenir Black"/>
              </a:rPr>
              <a:t>Where’s </a:t>
            </a:r>
            <a:r>
              <a:rPr lang="en-US" sz="3600" dirty="0">
                <a:latin typeface="Avenir Black"/>
                <a:ea typeface="Osaka" charset="0"/>
                <a:cs typeface="Avenir Black"/>
              </a:rPr>
              <a:t>the Gentoo?</a:t>
            </a:r>
          </a:p>
        </p:txBody>
      </p:sp>
    </p:spTree>
    <p:extLst>
      <p:ext uri="{BB962C8B-B14F-4D97-AF65-F5344CB8AC3E}">
        <p14:creationId xmlns:p14="http://schemas.microsoft.com/office/powerpoint/2010/main" val="358459885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Hypothesis</a:t>
            </a:r>
            <a:endParaRPr lang="en-US" dirty="0"/>
          </a:p>
        </p:txBody>
      </p:sp>
      <p:sp>
        <p:nvSpPr>
          <p:cNvPr id="94211" name="Rectangle 3"/>
          <p:cNvSpPr>
            <a:spLocks noGrp="1" noChangeArrowheads="1"/>
          </p:cNvSpPr>
          <p:nvPr>
            <p:ph idx="1"/>
          </p:nvPr>
        </p:nvSpPr>
        <p:spPr>
          <a:xfrm>
            <a:off x="426129" y="1329274"/>
            <a:ext cx="8530796" cy="3962401"/>
          </a:xfrm>
        </p:spPr>
        <p:txBody>
          <a:bodyPr/>
          <a:lstStyle/>
          <a:p>
            <a:pPr eaLnBrk="1" hangingPunct="1"/>
            <a:r>
              <a:rPr lang="en-US" sz="2800" dirty="0">
                <a:ea typeface="Osaka" charset="0"/>
              </a:rPr>
              <a:t>Blocking/</a:t>
            </a:r>
            <a:r>
              <a:rPr lang="en-US" sz="2800" dirty="0" smtClean="0">
                <a:ea typeface="Osaka" charset="0"/>
              </a:rPr>
              <a:t>massing: notice characteristics </a:t>
            </a:r>
            <a:r>
              <a:rPr lang="en-US" sz="2800" dirty="0">
                <a:ea typeface="Osaka" charset="0"/>
              </a:rPr>
              <a:t>that unify a category</a:t>
            </a:r>
          </a:p>
          <a:p>
            <a:pPr eaLnBrk="1" hangingPunct="1"/>
            <a:endParaRPr lang="en-US" sz="2800" dirty="0">
              <a:ea typeface="Osaka" charset="0"/>
            </a:endParaRPr>
          </a:p>
          <a:p>
            <a:pPr eaLnBrk="1" hangingPunct="1"/>
            <a:endParaRPr lang="en-US" sz="2800" dirty="0">
              <a:ea typeface="Osaka" charset="0"/>
            </a:endParaRPr>
          </a:p>
          <a:p>
            <a:pPr eaLnBrk="1" hangingPunct="1"/>
            <a:endParaRPr lang="en-US" sz="2800" dirty="0">
              <a:ea typeface="Osaka" charset="0"/>
            </a:endParaRPr>
          </a:p>
          <a:p>
            <a:pPr eaLnBrk="1" hangingPunct="1"/>
            <a:endParaRPr lang="en-US" sz="2800" dirty="0">
              <a:ea typeface="Osaka" charset="0"/>
            </a:endParaRPr>
          </a:p>
          <a:p>
            <a:pPr eaLnBrk="1" hangingPunct="1"/>
            <a:r>
              <a:rPr lang="en-US" sz="2800" dirty="0">
                <a:ea typeface="Osaka" charset="0"/>
              </a:rPr>
              <a:t>Interleaving/</a:t>
            </a:r>
            <a:r>
              <a:rPr lang="en-US" sz="2800" dirty="0" smtClean="0">
                <a:ea typeface="Osaka" charset="0"/>
              </a:rPr>
              <a:t>spacing: difficult to see similarities</a:t>
            </a:r>
            <a:endParaRPr lang="en-US" sz="2800" dirty="0">
              <a:ea typeface="Osaka" charset="0"/>
            </a:endParaRPr>
          </a:p>
        </p:txBody>
      </p:sp>
      <p:pic>
        <p:nvPicPr>
          <p:cNvPr id="94212" name="Picture 4" descr="penguintrio102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84" r="8984"/>
          <a:stretch>
            <a:fillRect/>
          </a:stretch>
        </p:blipFill>
        <p:spPr bwMode="auto">
          <a:xfrm>
            <a:off x="6397800" y="2274302"/>
            <a:ext cx="1800225" cy="1644650"/>
          </a:xfrm>
          <a:prstGeom prst="rect">
            <a:avLst/>
          </a:prstGeom>
          <a:noFill/>
          <a:ln w="12700">
            <a:solidFill>
              <a:srgbClr val="C0C0C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4213" name="Picture 5" descr="gentoo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96553" y="2274302"/>
            <a:ext cx="1562100" cy="1644650"/>
          </a:xfrm>
          <a:prstGeom prst="rect">
            <a:avLst/>
          </a:prstGeom>
          <a:noFill/>
          <a:ln w="12700">
            <a:solidFill>
              <a:srgbClr val="C0C0C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4214" name="Picture 6" descr="gentoo-walki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775" y="2274302"/>
            <a:ext cx="1590675" cy="1644650"/>
          </a:xfrm>
          <a:prstGeom prst="rect">
            <a:avLst/>
          </a:prstGeom>
          <a:noFill/>
          <a:ln w="12700">
            <a:solidFill>
              <a:srgbClr val="C0C0C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4215" name="Picture 7" descr="image1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536" r="11267"/>
          <a:stretch>
            <a:fillRect/>
          </a:stretch>
        </p:blipFill>
        <p:spPr bwMode="auto">
          <a:xfrm>
            <a:off x="4280344" y="2274302"/>
            <a:ext cx="1758950" cy="1644650"/>
          </a:xfrm>
          <a:prstGeom prst="rect">
            <a:avLst/>
          </a:prstGeom>
          <a:noFill/>
          <a:ln w="12700">
            <a:solidFill>
              <a:srgbClr val="C0C0C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4216" name="Picture 8" descr="gsnare1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78" r="7378"/>
          <a:stretch>
            <a:fillRect/>
          </a:stretch>
        </p:blipFill>
        <p:spPr bwMode="auto">
          <a:xfrm>
            <a:off x="2475928" y="4876800"/>
            <a:ext cx="1690688" cy="1644650"/>
          </a:xfrm>
          <a:prstGeom prst="rect">
            <a:avLst/>
          </a:prstGeom>
          <a:noFill/>
          <a:ln w="12700">
            <a:solidFill>
              <a:srgbClr val="C0C0C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4217" name="Picture 9" descr="508px-508px-African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6094" y="4876800"/>
            <a:ext cx="1395412" cy="1644650"/>
          </a:xfrm>
          <a:prstGeom prst="rect">
            <a:avLst/>
          </a:prstGeom>
          <a:noFill/>
          <a:ln w="12700">
            <a:solidFill>
              <a:srgbClr val="C0C0C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4218" name="Rectangle 10"/>
          <p:cNvSpPr>
            <a:spLocks noChangeArrowheads="1"/>
          </p:cNvSpPr>
          <p:nvPr/>
        </p:nvSpPr>
        <p:spPr bwMode="auto">
          <a:xfrm>
            <a:off x="839150" y="3946950"/>
            <a:ext cx="88392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sz="1600" dirty="0">
                <a:latin typeface="Avenir Book"/>
                <a:cs typeface="Avenir Book"/>
              </a:rPr>
              <a:t>Gentoo</a:t>
            </a:r>
          </a:p>
        </p:txBody>
      </p:sp>
      <p:sp>
        <p:nvSpPr>
          <p:cNvPr id="94219" name="Rectangle 11"/>
          <p:cNvSpPr>
            <a:spLocks noChangeArrowheads="1"/>
          </p:cNvSpPr>
          <p:nvPr/>
        </p:nvSpPr>
        <p:spPr bwMode="auto">
          <a:xfrm>
            <a:off x="2735640" y="3946950"/>
            <a:ext cx="88392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sz="1600">
                <a:latin typeface="Avenir Book"/>
                <a:cs typeface="Avenir Book"/>
              </a:rPr>
              <a:t>Gentoo</a:t>
            </a:r>
          </a:p>
        </p:txBody>
      </p:sp>
      <p:sp>
        <p:nvSpPr>
          <p:cNvPr id="94220" name="Rectangle 12"/>
          <p:cNvSpPr>
            <a:spLocks noChangeArrowheads="1"/>
          </p:cNvSpPr>
          <p:nvPr/>
        </p:nvSpPr>
        <p:spPr bwMode="auto">
          <a:xfrm>
            <a:off x="4717856" y="3946950"/>
            <a:ext cx="88392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sz="1600">
                <a:latin typeface="Avenir Book"/>
                <a:cs typeface="Avenir Book"/>
              </a:rPr>
              <a:t>Gentoo</a:t>
            </a:r>
          </a:p>
        </p:txBody>
      </p:sp>
      <p:sp>
        <p:nvSpPr>
          <p:cNvPr id="94221" name="Rectangle 13"/>
          <p:cNvSpPr>
            <a:spLocks noChangeArrowheads="1"/>
          </p:cNvSpPr>
          <p:nvPr/>
        </p:nvSpPr>
        <p:spPr bwMode="auto">
          <a:xfrm>
            <a:off x="6855950" y="3946950"/>
            <a:ext cx="88392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sz="1600">
                <a:latin typeface="Avenir Book"/>
                <a:cs typeface="Avenir Book"/>
              </a:rPr>
              <a:t>Gentoo</a:t>
            </a:r>
          </a:p>
        </p:txBody>
      </p:sp>
      <p:sp>
        <p:nvSpPr>
          <p:cNvPr id="94222" name="Rectangle 14"/>
          <p:cNvSpPr>
            <a:spLocks noChangeArrowheads="1"/>
          </p:cNvSpPr>
          <p:nvPr/>
        </p:nvSpPr>
        <p:spPr bwMode="auto">
          <a:xfrm>
            <a:off x="839150" y="6464300"/>
            <a:ext cx="88392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sz="1600">
                <a:latin typeface="Avenir Book"/>
                <a:cs typeface="Avenir Book"/>
              </a:rPr>
              <a:t>Gentoo</a:t>
            </a:r>
          </a:p>
        </p:txBody>
      </p:sp>
      <p:sp>
        <p:nvSpPr>
          <p:cNvPr id="94223" name="Rectangle 15"/>
          <p:cNvSpPr>
            <a:spLocks noChangeArrowheads="1"/>
          </p:cNvSpPr>
          <p:nvPr/>
        </p:nvSpPr>
        <p:spPr bwMode="auto">
          <a:xfrm>
            <a:off x="2848838" y="6464300"/>
            <a:ext cx="944868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sz="1600">
                <a:latin typeface="Avenir Book"/>
                <a:cs typeface="Avenir Book"/>
              </a:rPr>
              <a:t>Lachesis</a:t>
            </a:r>
          </a:p>
        </p:txBody>
      </p:sp>
      <p:sp>
        <p:nvSpPr>
          <p:cNvPr id="94224" name="Rectangle 16"/>
          <p:cNvSpPr>
            <a:spLocks noChangeArrowheads="1"/>
          </p:cNvSpPr>
          <p:nvPr/>
        </p:nvSpPr>
        <p:spPr bwMode="auto">
          <a:xfrm>
            <a:off x="4759769" y="6464300"/>
            <a:ext cx="1008062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sz="1600">
                <a:latin typeface="Avenir Book"/>
                <a:cs typeface="Avenir Book"/>
              </a:rPr>
              <a:t>Reinhard</a:t>
            </a:r>
          </a:p>
        </p:txBody>
      </p:sp>
      <p:sp>
        <p:nvSpPr>
          <p:cNvPr id="94225" name="Rectangle 17"/>
          <p:cNvSpPr>
            <a:spLocks noChangeArrowheads="1"/>
          </p:cNvSpPr>
          <p:nvPr/>
        </p:nvSpPr>
        <p:spPr bwMode="auto">
          <a:xfrm>
            <a:off x="6855950" y="6464300"/>
            <a:ext cx="88392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sz="1600">
                <a:latin typeface="Avenir Book"/>
                <a:cs typeface="Avenir Book"/>
              </a:rPr>
              <a:t>Gentoo</a:t>
            </a:r>
          </a:p>
        </p:txBody>
      </p:sp>
      <p:pic>
        <p:nvPicPr>
          <p:cNvPr id="94226" name="Picture 18" descr="gentoo-walki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775" y="4876800"/>
            <a:ext cx="1590675" cy="1644650"/>
          </a:xfrm>
          <a:prstGeom prst="rect">
            <a:avLst/>
          </a:prstGeom>
          <a:noFill/>
          <a:ln w="12700">
            <a:solidFill>
              <a:srgbClr val="C0C0C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4227" name="Picture 19" descr="penguintrio102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84" r="8984"/>
          <a:stretch>
            <a:fillRect/>
          </a:stretch>
        </p:blipFill>
        <p:spPr bwMode="auto">
          <a:xfrm>
            <a:off x="6397800" y="4876800"/>
            <a:ext cx="1800225" cy="1644650"/>
          </a:xfrm>
          <a:prstGeom prst="rect">
            <a:avLst/>
          </a:prstGeom>
          <a:noFill/>
          <a:ln w="12700">
            <a:solidFill>
              <a:srgbClr val="C0C0C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2505334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06713" y="2293954"/>
            <a:ext cx="3467100" cy="3563028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7" name="Title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>
                    <a:lumMod val="95000"/>
                    <a:lumOff val="5000"/>
                  </a:schemeClr>
                </a:solidFill>
                <a:latin typeface="Avenir Book"/>
                <a:ea typeface="+mj-ea"/>
                <a:cs typeface="Avenir Book"/>
              </a:defRPr>
            </a:lvl1pPr>
          </a:lstStyle>
          <a:p>
            <a:r>
              <a:rPr lang="en-US" dirty="0" smtClean="0"/>
              <a:t>So maybe spacing is not always such a good thing?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5416695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6258" name="Picture 2" descr="Rothkopfnew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2200" y="2824163"/>
            <a:ext cx="3124200" cy="2287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6259" name="AutoShape 3"/>
          <p:cNvSpPr>
            <a:spLocks noChangeArrowheads="1"/>
          </p:cNvSpPr>
          <p:nvPr/>
        </p:nvSpPr>
        <p:spPr bwMode="auto">
          <a:xfrm>
            <a:off x="249576" y="914400"/>
            <a:ext cx="8153400" cy="1447800"/>
          </a:xfrm>
          <a:prstGeom prst="wedgeRoundRectCallout">
            <a:avLst>
              <a:gd name="adj1" fmla="val 7440"/>
              <a:gd name="adj2" fmla="val 74014"/>
              <a:gd name="adj3" fmla="val 16667"/>
            </a:avLst>
          </a:prstGeom>
          <a:solidFill>
            <a:schemeClr val="tx2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en-US" sz="2000">
              <a:latin typeface="Avenir Book"/>
              <a:cs typeface="Avenir Book"/>
            </a:endParaRPr>
          </a:p>
        </p:txBody>
      </p:sp>
      <p:sp>
        <p:nvSpPr>
          <p:cNvPr id="96260" name="Text Box 4"/>
          <p:cNvSpPr txBox="1">
            <a:spLocks noChangeArrowheads="1"/>
          </p:cNvSpPr>
          <p:nvPr/>
        </p:nvSpPr>
        <p:spPr bwMode="auto">
          <a:xfrm>
            <a:off x="533400" y="1143000"/>
            <a:ext cx="746760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37931725" indent="-37474525"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ja-JP" altLang="en-US" i="1" dirty="0" smtClean="0">
                <a:solidFill>
                  <a:srgbClr val="000000"/>
                </a:solidFill>
                <a:latin typeface="Avenir Book"/>
                <a:cs typeface="Avenir Book"/>
              </a:rPr>
              <a:t>“</a:t>
            </a:r>
            <a:r>
              <a:rPr lang="en-US" i="1" dirty="0" smtClean="0">
                <a:solidFill>
                  <a:srgbClr val="000000"/>
                </a:solidFill>
                <a:latin typeface="Avenir Book"/>
                <a:cs typeface="Avenir Book"/>
              </a:rPr>
              <a:t>Spacing is the friend of recall but the enemy of induction.</a:t>
            </a:r>
            <a:r>
              <a:rPr lang="ja-JP" altLang="en-US" i="1" dirty="0" smtClean="0">
                <a:solidFill>
                  <a:srgbClr val="000000"/>
                </a:solidFill>
                <a:latin typeface="Avenir Book"/>
                <a:cs typeface="Avenir Book"/>
              </a:rPr>
              <a:t>”</a:t>
            </a:r>
            <a:endParaRPr lang="en-US" i="1" dirty="0">
              <a:solidFill>
                <a:srgbClr val="000000"/>
              </a:solidFill>
              <a:latin typeface="Avenir Book"/>
              <a:cs typeface="Avenir Book"/>
            </a:endParaRPr>
          </a:p>
        </p:txBody>
      </p:sp>
      <p:sp>
        <p:nvSpPr>
          <p:cNvPr id="96261" name="Text Box 5"/>
          <p:cNvSpPr txBox="1">
            <a:spLocks noChangeArrowheads="1"/>
          </p:cNvSpPr>
          <p:nvPr/>
        </p:nvSpPr>
        <p:spPr bwMode="auto">
          <a:xfrm>
            <a:off x="5609688" y="2895600"/>
            <a:ext cx="29718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37931725" indent="-37474525"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dirty="0" smtClean="0">
                <a:latin typeface="Avenir Book"/>
                <a:cs typeface="Avenir Book"/>
              </a:rPr>
              <a:t>- Ernst </a:t>
            </a:r>
            <a:r>
              <a:rPr lang="en-US" dirty="0" err="1" smtClean="0">
                <a:latin typeface="Avenir Book"/>
                <a:cs typeface="Avenir Book"/>
              </a:rPr>
              <a:t>Rothkopf</a:t>
            </a:r>
            <a:endParaRPr lang="en-US" dirty="0">
              <a:solidFill>
                <a:srgbClr val="000000"/>
              </a:solidFill>
              <a:latin typeface="Avenir Book"/>
              <a:cs typeface="Avenir Book"/>
            </a:endParaRPr>
          </a:p>
        </p:txBody>
      </p:sp>
    </p:spTree>
    <p:extLst>
      <p:ext uri="{BB962C8B-B14F-4D97-AF65-F5344CB8AC3E}">
        <p14:creationId xmlns:p14="http://schemas.microsoft.com/office/powerpoint/2010/main" val="21461482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Learning Artists’ Painting Styles</a:t>
            </a:r>
            <a:endParaRPr lang="en-US" b="1" dirty="0"/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419100" y="1975714"/>
            <a:ext cx="7772304" cy="3785652"/>
          </a:xfrm>
          <a:prstGeom prst="rect">
            <a:avLst/>
          </a:prstGeom>
          <a:noFill/>
          <a:ln w="25400">
            <a:solidFill>
              <a:srgbClr val="969696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r>
              <a:rPr lang="en-US" sz="2400" dirty="0" smtClean="0">
                <a:latin typeface="Avenir Book"/>
                <a:cs typeface="Avenir Book"/>
              </a:rPr>
              <a:t>You will be </a:t>
            </a:r>
            <a:r>
              <a:rPr lang="en-US" sz="2400" dirty="0">
                <a:latin typeface="Avenir Book"/>
                <a:cs typeface="Avenir Book"/>
              </a:rPr>
              <a:t>shown 72 paintings for 3 seconds each. The paintings will be </a:t>
            </a:r>
            <a:r>
              <a:rPr lang="en-US" sz="2400" b="1" u="sng" dirty="0">
                <a:latin typeface="Avenir Book"/>
                <a:cs typeface="Avenir Book"/>
              </a:rPr>
              <a:t>by twelve artists, with six pictures per artist. </a:t>
            </a:r>
            <a:r>
              <a:rPr lang="en-US" sz="2400" dirty="0">
                <a:latin typeface="Avenir Book"/>
                <a:cs typeface="Avenir Book"/>
              </a:rPr>
              <a:t>Try to learn to recognize which artist painted which picture based on their style. </a:t>
            </a:r>
          </a:p>
          <a:p>
            <a:endParaRPr lang="en-US" sz="2400" dirty="0" smtClean="0">
              <a:latin typeface="Avenir Book"/>
              <a:cs typeface="Avenir Book"/>
            </a:endParaRPr>
          </a:p>
          <a:p>
            <a:endParaRPr lang="en-US" sz="2400" dirty="0">
              <a:latin typeface="Avenir Book"/>
              <a:cs typeface="Avenir Book"/>
            </a:endParaRPr>
          </a:p>
          <a:p>
            <a:r>
              <a:rPr lang="en-US" sz="2400" dirty="0">
                <a:latin typeface="Avenir Book"/>
                <a:cs typeface="Avenir Book"/>
              </a:rPr>
              <a:t>Later, </a:t>
            </a:r>
            <a:r>
              <a:rPr lang="en-US" sz="2400" dirty="0" smtClean="0">
                <a:latin typeface="Avenir Book"/>
                <a:cs typeface="Avenir Book"/>
              </a:rPr>
              <a:t>you’ll </a:t>
            </a:r>
            <a:r>
              <a:rPr lang="en-US" sz="2400" dirty="0">
                <a:latin typeface="Avenir Book"/>
                <a:cs typeface="Avenir Book"/>
              </a:rPr>
              <a:t>be shown 48 </a:t>
            </a:r>
            <a:r>
              <a:rPr lang="en-US" sz="2400" b="1" u="sng" dirty="0">
                <a:solidFill>
                  <a:srgbClr val="FF0000"/>
                </a:solidFill>
                <a:latin typeface="Avenir Book"/>
                <a:cs typeface="Avenir Book"/>
              </a:rPr>
              <a:t>new paintings, which you </a:t>
            </a:r>
            <a:r>
              <a:rPr lang="en-US" sz="2400" b="1" u="sng" dirty="0" smtClean="0">
                <a:solidFill>
                  <a:srgbClr val="FF0000"/>
                </a:solidFill>
                <a:latin typeface="Avenir Book"/>
                <a:cs typeface="Avenir Book"/>
              </a:rPr>
              <a:t>haven’t </a:t>
            </a:r>
            <a:r>
              <a:rPr lang="en-US" sz="2400" b="1" u="sng" dirty="0">
                <a:solidFill>
                  <a:srgbClr val="FF0000"/>
                </a:solidFill>
                <a:latin typeface="Avenir Book"/>
                <a:cs typeface="Avenir Book"/>
              </a:rPr>
              <a:t>seen before</a:t>
            </a:r>
            <a:r>
              <a:rPr lang="en-US" sz="2400" b="1" u="sng" dirty="0">
                <a:latin typeface="Avenir Book"/>
                <a:cs typeface="Avenir Book"/>
              </a:rPr>
              <a:t>. </a:t>
            </a:r>
            <a:r>
              <a:rPr lang="en-US" sz="2400" dirty="0" smtClean="0">
                <a:latin typeface="Avenir Book"/>
                <a:cs typeface="Avenir Book"/>
              </a:rPr>
              <a:t>You’ll </a:t>
            </a:r>
            <a:r>
              <a:rPr lang="en-US" sz="2400" dirty="0">
                <a:latin typeface="Avenir Book"/>
                <a:cs typeface="Avenir Book"/>
              </a:rPr>
              <a:t>have to identify who painted each one.  </a:t>
            </a:r>
          </a:p>
          <a:p>
            <a:endParaRPr lang="en-US" sz="2400" dirty="0">
              <a:latin typeface="Avenir Book"/>
              <a:cs typeface="Avenir Book"/>
            </a:endParaRPr>
          </a:p>
        </p:txBody>
      </p:sp>
    </p:spTree>
    <p:extLst>
      <p:ext uri="{BB962C8B-B14F-4D97-AF65-F5344CB8AC3E}">
        <p14:creationId xmlns:p14="http://schemas.microsoft.com/office/powerpoint/2010/main" val="77687194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769291" y="2890393"/>
            <a:ext cx="3741943" cy="1168400"/>
          </a:xfrm>
        </p:spPr>
        <p:txBody>
          <a:bodyPr/>
          <a:lstStyle/>
          <a:p>
            <a:pPr algn="ctr"/>
            <a:r>
              <a:rPr lang="en-US" b="1" dirty="0" smtClean="0">
                <a:latin typeface="Avenir Black"/>
                <a:cs typeface="Avenir Black"/>
              </a:rPr>
              <a:t>Blocked </a:t>
            </a:r>
            <a:endParaRPr lang="en-US" b="1" dirty="0">
              <a:latin typeface="Avenir Black"/>
              <a:cs typeface="Avenir Black"/>
            </a:endParaRPr>
          </a:p>
        </p:txBody>
      </p:sp>
    </p:spTree>
    <p:extLst>
      <p:ext uri="{BB962C8B-B14F-4D97-AF65-F5344CB8AC3E}">
        <p14:creationId xmlns:p14="http://schemas.microsoft.com/office/powerpoint/2010/main" val="319839457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6499" name="Picture 3" descr="img_ac_eastern_shor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825" y="404813"/>
            <a:ext cx="8385175" cy="6048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6498" name="Rectangle 2"/>
          <p:cNvSpPr>
            <a:spLocks noChangeArrowheads="1"/>
          </p:cNvSpPr>
          <p:nvPr/>
        </p:nvSpPr>
        <p:spPr bwMode="auto">
          <a:xfrm>
            <a:off x="4102100" y="6400800"/>
            <a:ext cx="9636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sz="2400">
                <a:latin typeface="Arial" charset="0"/>
              </a:rPr>
              <a:t>Lewis</a:t>
            </a:r>
          </a:p>
        </p:txBody>
      </p:sp>
    </p:spTree>
    <p:extLst>
      <p:ext uri="{BB962C8B-B14F-4D97-AF65-F5344CB8AC3E}">
        <p14:creationId xmlns:p14="http://schemas.microsoft.com/office/powerpoint/2010/main" val="3905285743"/>
      </p:ext>
    </p:extLst>
  </p:cSld>
  <p:clrMapOvr>
    <a:masterClrMapping/>
  </p:clrMapOvr>
  <p:transition xmlns:p14="http://schemas.microsoft.com/office/powerpoint/2010/main" advClick="0" advTm="3000"/>
  <p:timing>
    <p:tnLst>
      <p:par>
        <p:cTn xmlns:p14="http://schemas.microsoft.com/office/powerpoint/2010/main"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3" descr="img_ac_to_the_narrow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826" y="403260"/>
            <a:ext cx="8385174" cy="59971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6498" name="Rectangle 2"/>
          <p:cNvSpPr>
            <a:spLocks noChangeArrowheads="1"/>
          </p:cNvSpPr>
          <p:nvPr/>
        </p:nvSpPr>
        <p:spPr bwMode="auto">
          <a:xfrm>
            <a:off x="4102100" y="6400800"/>
            <a:ext cx="9636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sz="2400">
                <a:latin typeface="Arial" charset="0"/>
              </a:rPr>
              <a:t>Lewis</a:t>
            </a:r>
          </a:p>
        </p:txBody>
      </p:sp>
    </p:spTree>
    <p:extLst>
      <p:ext uri="{BB962C8B-B14F-4D97-AF65-F5344CB8AC3E}">
        <p14:creationId xmlns:p14="http://schemas.microsoft.com/office/powerpoint/2010/main" val="2598739400"/>
      </p:ext>
    </p:extLst>
  </p:cSld>
  <p:clrMapOvr>
    <a:masterClrMapping/>
  </p:clrMapOvr>
  <p:transition xmlns:p14="http://schemas.microsoft.com/office/powerpoint/2010/main" advClick="0" advTm="3000"/>
  <p:timing>
    <p:tnLst>
      <p:par>
        <p:cTn xmlns:p14="http://schemas.microsoft.com/office/powerpoint/2010/main"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img_ac_thefall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826" y="427038"/>
            <a:ext cx="8385174" cy="600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6498" name="Rectangle 2"/>
          <p:cNvSpPr>
            <a:spLocks noChangeArrowheads="1"/>
          </p:cNvSpPr>
          <p:nvPr/>
        </p:nvSpPr>
        <p:spPr bwMode="auto">
          <a:xfrm>
            <a:off x="4102100" y="6400800"/>
            <a:ext cx="9636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sz="2400">
                <a:latin typeface="Arial" charset="0"/>
              </a:rPr>
              <a:t>Lewis</a:t>
            </a:r>
          </a:p>
        </p:txBody>
      </p:sp>
    </p:spTree>
    <p:extLst>
      <p:ext uri="{BB962C8B-B14F-4D97-AF65-F5344CB8AC3E}">
        <p14:creationId xmlns:p14="http://schemas.microsoft.com/office/powerpoint/2010/main" val="3773852524"/>
      </p:ext>
    </p:extLst>
  </p:cSld>
  <p:clrMapOvr>
    <a:masterClrMapping/>
  </p:clrMapOvr>
  <p:transition xmlns:p14="http://schemas.microsoft.com/office/powerpoint/2010/main" advClick="0" advTm="3000"/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24432" y="2125544"/>
            <a:ext cx="4719350" cy="4459786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>
          <a:xfrm>
            <a:off x="0" y="406215"/>
            <a:ext cx="9143999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6000" b="1" dirty="0" smtClean="0">
                <a:solidFill>
                  <a:schemeClr val="accent2"/>
                </a:solidFill>
                <a:latin typeface="Avenir Black"/>
                <a:cs typeface="Avenir Black"/>
              </a:rPr>
              <a:t>“Make Learning Easy”</a:t>
            </a:r>
            <a:endParaRPr lang="en-US" sz="6000" b="1" dirty="0">
              <a:solidFill>
                <a:schemeClr val="accent2"/>
              </a:solidFill>
              <a:latin typeface="Avenir Black"/>
              <a:cs typeface="Avenir Black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370642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img_ac_standing_tall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826" y="474663"/>
            <a:ext cx="8385174" cy="5908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6498" name="Rectangle 2"/>
          <p:cNvSpPr>
            <a:spLocks noChangeArrowheads="1"/>
          </p:cNvSpPr>
          <p:nvPr/>
        </p:nvSpPr>
        <p:spPr bwMode="auto">
          <a:xfrm>
            <a:off x="4102100" y="6400800"/>
            <a:ext cx="9636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sz="2400">
                <a:latin typeface="Arial" charset="0"/>
              </a:rPr>
              <a:t>Lewis</a:t>
            </a:r>
          </a:p>
        </p:txBody>
      </p:sp>
    </p:spTree>
    <p:extLst>
      <p:ext uri="{BB962C8B-B14F-4D97-AF65-F5344CB8AC3E}">
        <p14:creationId xmlns:p14="http://schemas.microsoft.com/office/powerpoint/2010/main" val="1202604199"/>
      </p:ext>
    </p:extLst>
  </p:cSld>
  <p:clrMapOvr>
    <a:masterClrMapping/>
  </p:clrMapOvr>
  <p:transition xmlns:p14="http://schemas.microsoft.com/office/powerpoint/2010/main" advClick="0" advTm="3000"/>
  <p:timing>
    <p:tnLst>
      <p:par>
        <p:cTn xmlns:p14="http://schemas.microsoft.com/office/powerpoint/2010/main"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img_ac_roadside_attraction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826" y="427038"/>
            <a:ext cx="8385174" cy="600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6498" name="Rectangle 2"/>
          <p:cNvSpPr>
            <a:spLocks noChangeArrowheads="1"/>
          </p:cNvSpPr>
          <p:nvPr/>
        </p:nvSpPr>
        <p:spPr bwMode="auto">
          <a:xfrm>
            <a:off x="4102100" y="6400800"/>
            <a:ext cx="9636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sz="2400">
                <a:latin typeface="Arial" charset="0"/>
              </a:rPr>
              <a:t>Lewis</a:t>
            </a:r>
          </a:p>
        </p:txBody>
      </p:sp>
    </p:spTree>
    <p:extLst>
      <p:ext uri="{BB962C8B-B14F-4D97-AF65-F5344CB8AC3E}">
        <p14:creationId xmlns:p14="http://schemas.microsoft.com/office/powerpoint/2010/main" val="2133504078"/>
      </p:ext>
    </p:extLst>
  </p:cSld>
  <p:clrMapOvr>
    <a:masterClrMapping/>
  </p:clrMapOvr>
  <p:transition xmlns:p14="http://schemas.microsoft.com/office/powerpoint/2010/main" advClick="0" advTm="3000"/>
  <p:timing>
    <p:tnLst>
      <p:par>
        <p:cTn xmlns:p14="http://schemas.microsoft.com/office/powerpoint/2010/main"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8" name="Rectangle 2"/>
          <p:cNvSpPr>
            <a:spLocks noChangeArrowheads="1"/>
          </p:cNvSpPr>
          <p:nvPr/>
        </p:nvSpPr>
        <p:spPr bwMode="auto">
          <a:xfrm>
            <a:off x="4102100" y="6400800"/>
            <a:ext cx="9636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sz="2400">
                <a:latin typeface="Arial" charset="0"/>
              </a:rPr>
              <a:t>Lewis</a:t>
            </a:r>
          </a:p>
        </p:txBody>
      </p:sp>
      <p:pic>
        <p:nvPicPr>
          <p:cNvPr id="4" name="Picture 2" descr="img_ac_noble_peak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826" y="412750"/>
            <a:ext cx="8385174" cy="6032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2746583"/>
      </p:ext>
    </p:extLst>
  </p:cSld>
  <p:clrMapOvr>
    <a:masterClrMapping/>
  </p:clrMapOvr>
  <p:transition xmlns:p14="http://schemas.microsoft.com/office/powerpoint/2010/main" advClick="0" advTm="3000"/>
  <p:timing>
    <p:tnLst>
      <p:par>
        <p:cTn xmlns:p14="http://schemas.microsoft.com/office/powerpoint/2010/main"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1380596" y="2956851"/>
            <a:ext cx="6519333" cy="1066800"/>
          </a:xfrm>
        </p:spPr>
        <p:txBody>
          <a:bodyPr/>
          <a:lstStyle/>
          <a:p>
            <a:pPr algn="ctr"/>
            <a:r>
              <a:rPr lang="en-US" b="1" dirty="0" smtClean="0">
                <a:latin typeface="Avenir Black"/>
                <a:cs typeface="Avenir Black"/>
              </a:rPr>
              <a:t>Interleaved</a:t>
            </a:r>
            <a:endParaRPr lang="en-US" b="1" dirty="0">
              <a:latin typeface="Avenir Black"/>
              <a:cs typeface="Avenir Black"/>
            </a:endParaRPr>
          </a:p>
        </p:txBody>
      </p:sp>
    </p:spTree>
    <p:extLst>
      <p:ext uri="{BB962C8B-B14F-4D97-AF65-F5344CB8AC3E}">
        <p14:creationId xmlns:p14="http://schemas.microsoft.com/office/powerpoint/2010/main" val="32052952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0834" name="Picture 2" descr="landscape_of_tuscany_16[1]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479425"/>
            <a:ext cx="7924800" cy="589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0835" name="Rectangle 3"/>
          <p:cNvSpPr>
            <a:spLocks noChangeArrowheads="1"/>
          </p:cNvSpPr>
          <p:nvPr/>
        </p:nvSpPr>
        <p:spPr bwMode="auto">
          <a:xfrm>
            <a:off x="3948113" y="6400800"/>
            <a:ext cx="1268412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sz="2400">
                <a:latin typeface="Arial" charset="0"/>
              </a:rPr>
              <a:t>Pessani</a:t>
            </a:r>
          </a:p>
        </p:txBody>
      </p:sp>
    </p:spTree>
    <p:extLst>
      <p:ext uri="{BB962C8B-B14F-4D97-AF65-F5344CB8AC3E}">
        <p14:creationId xmlns:p14="http://schemas.microsoft.com/office/powerpoint/2010/main" val="3235774802"/>
      </p:ext>
    </p:extLst>
  </p:cSld>
  <p:clrMapOvr>
    <a:masterClrMapping/>
  </p:clrMapOvr>
  <p:transition xmlns:p14="http://schemas.microsoft.com/office/powerpoint/2010/main" advClick="0" advTm="2500"/>
  <p:timing>
    <p:tnLst>
      <p:par>
        <p:cTn xmlns:p14="http://schemas.microsoft.com/office/powerpoint/2010/main"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82" name="Rectangle 2"/>
          <p:cNvSpPr>
            <a:spLocks noChangeArrowheads="1"/>
          </p:cNvSpPr>
          <p:nvPr/>
        </p:nvSpPr>
        <p:spPr bwMode="auto">
          <a:xfrm>
            <a:off x="4016375" y="6400800"/>
            <a:ext cx="113188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sz="2400" dirty="0">
                <a:latin typeface="Arial" charset="0"/>
              </a:rPr>
              <a:t>Wexler</a:t>
            </a:r>
          </a:p>
        </p:txBody>
      </p:sp>
      <p:pic>
        <p:nvPicPr>
          <p:cNvPr id="122883" name="Picture 3" descr="Cliffs_near_New_Paltz_w800[1]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482600"/>
            <a:ext cx="7312025" cy="5892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44761287"/>
      </p:ext>
    </p:extLst>
  </p:cSld>
  <p:clrMapOvr>
    <a:masterClrMapping/>
  </p:clrMapOvr>
  <p:transition xmlns:p14="http://schemas.microsoft.com/office/powerpoint/2010/main" advClick="0" advTm="2500"/>
  <p:timing>
    <p:tnLst>
      <p:par>
        <p:cTn xmlns:p14="http://schemas.microsoft.com/office/powerpoint/2010/main"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30" name="Rectangle 2"/>
          <p:cNvSpPr>
            <a:spLocks noChangeArrowheads="1"/>
          </p:cNvSpPr>
          <p:nvPr/>
        </p:nvSpPr>
        <p:spPr bwMode="auto">
          <a:xfrm>
            <a:off x="3976688" y="6400800"/>
            <a:ext cx="1217612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sz="2400">
                <a:latin typeface="Arial" charset="0"/>
              </a:rPr>
              <a:t>Schlorff</a:t>
            </a:r>
          </a:p>
        </p:txBody>
      </p:sp>
      <p:pic>
        <p:nvPicPr>
          <p:cNvPr id="124931" name="Picture 3" descr="hollister-peak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411163"/>
            <a:ext cx="8378825" cy="6035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40095855"/>
      </p:ext>
    </p:extLst>
  </p:cSld>
  <p:clrMapOvr>
    <a:masterClrMapping/>
  </p:clrMapOvr>
  <p:transition xmlns:p14="http://schemas.microsoft.com/office/powerpoint/2010/main" advClick="0" advTm="2500"/>
  <p:timing>
    <p:tnLst>
      <p:par>
        <p:cTn xmlns:p14="http://schemas.microsoft.com/office/powerpoint/2010/main"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Rectangle 2"/>
          <p:cNvSpPr>
            <a:spLocks noChangeArrowheads="1"/>
          </p:cNvSpPr>
          <p:nvPr/>
        </p:nvSpPr>
        <p:spPr bwMode="auto">
          <a:xfrm>
            <a:off x="3930650" y="6400800"/>
            <a:ext cx="13192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sz="2400">
                <a:latin typeface="Arial" charset="0"/>
              </a:rPr>
              <a:t>Stratulat</a:t>
            </a:r>
          </a:p>
        </p:txBody>
      </p:sp>
      <p:pic>
        <p:nvPicPr>
          <p:cNvPr id="126979" name="Picture 3" descr="4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1625" y="576639"/>
            <a:ext cx="8537575" cy="5805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94944234"/>
      </p:ext>
    </p:extLst>
  </p:cSld>
  <p:clrMapOvr>
    <a:masterClrMapping/>
  </p:clrMapOvr>
  <p:transition xmlns:p14="http://schemas.microsoft.com/office/powerpoint/2010/main" advClick="0" advTm="2500"/>
  <p:timing>
    <p:tnLst>
      <p:par>
        <p:cTn xmlns:p14="http://schemas.microsoft.com/office/powerpoint/2010/main"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026" name="Rectangle 2"/>
          <p:cNvSpPr>
            <a:spLocks noChangeArrowheads="1"/>
          </p:cNvSpPr>
          <p:nvPr/>
        </p:nvSpPr>
        <p:spPr bwMode="auto">
          <a:xfrm>
            <a:off x="3916363" y="6400800"/>
            <a:ext cx="13366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sz="2400">
                <a:latin typeface="Arial" charset="0"/>
              </a:rPr>
              <a:t>Hawkins</a:t>
            </a:r>
          </a:p>
        </p:txBody>
      </p:sp>
      <p:pic>
        <p:nvPicPr>
          <p:cNvPr id="129027" name="Picture 3" descr="Distant-Water_l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542925"/>
            <a:ext cx="8839200" cy="5768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97442509"/>
      </p:ext>
    </p:extLst>
  </p:cSld>
  <p:clrMapOvr>
    <a:masterClrMapping/>
  </p:clrMapOvr>
  <p:transition xmlns:p14="http://schemas.microsoft.com/office/powerpoint/2010/main" advClick="0" advTm="2500"/>
  <p:timing>
    <p:tnLst>
      <p:par>
        <p:cTn xmlns:p14="http://schemas.microsoft.com/office/powerpoint/2010/main"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74" name="Rectangle 2"/>
          <p:cNvSpPr>
            <a:spLocks noChangeArrowheads="1"/>
          </p:cNvSpPr>
          <p:nvPr/>
        </p:nvSpPr>
        <p:spPr bwMode="auto">
          <a:xfrm>
            <a:off x="4033838" y="6400800"/>
            <a:ext cx="10985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sz="2400">
                <a:latin typeface="Arial" charset="0"/>
              </a:rPr>
              <a:t>Mylrea</a:t>
            </a:r>
          </a:p>
        </p:txBody>
      </p:sp>
      <p:pic>
        <p:nvPicPr>
          <p:cNvPr id="131075" name="Picture 3" descr="0304-LRG-mystical-moment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6425" y="441325"/>
            <a:ext cx="7927975" cy="5975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1939482"/>
      </p:ext>
    </p:extLst>
  </p:cSld>
  <p:clrMapOvr>
    <a:masterClrMapping/>
  </p:clrMapOvr>
  <p:transition xmlns:p14="http://schemas.microsoft.com/office/powerpoint/2010/main" advClick="0" advTm="2500"/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850571" y="2434862"/>
            <a:ext cx="549728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 smtClean="0">
                <a:latin typeface="Calibri Light"/>
                <a:cs typeface="Calibri Light"/>
              </a:rPr>
              <a:t>Recall all the words you were asked to judge</a:t>
            </a:r>
            <a:endParaRPr lang="en-US" sz="4400" dirty="0">
              <a:latin typeface="Calibri Light"/>
              <a:cs typeface="Calibri Light"/>
            </a:endParaRPr>
          </a:p>
        </p:txBody>
      </p:sp>
    </p:spTree>
    <p:extLst>
      <p:ext uri="{BB962C8B-B14F-4D97-AF65-F5344CB8AC3E}">
        <p14:creationId xmlns:p14="http://schemas.microsoft.com/office/powerpoint/2010/main" val="6822821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Wexler6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6919" y="218266"/>
            <a:ext cx="8480550" cy="6190802"/>
          </a:xfrm>
          <a:prstGeom prst="rect">
            <a:avLst/>
          </a:prstGeom>
        </p:spPr>
      </p:pic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4016375" y="6380958"/>
            <a:ext cx="113188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sz="2400" dirty="0">
                <a:latin typeface="Arial" charset="0"/>
              </a:rPr>
              <a:t>Wexler</a:t>
            </a:r>
          </a:p>
        </p:txBody>
      </p:sp>
    </p:spTree>
    <p:extLst>
      <p:ext uri="{BB962C8B-B14F-4D97-AF65-F5344CB8AC3E}">
        <p14:creationId xmlns:p14="http://schemas.microsoft.com/office/powerpoint/2010/main" val="6806509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500"/>
    </mc:Choice>
    <mc:Fallback xmlns="">
      <p:transition xmlns:p14="http://schemas.microsoft.com/office/powerpoint/2010/main" spd="slow" advClick="0" advTm="2500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ChangeArrowheads="1"/>
          </p:cNvSpPr>
          <p:nvPr/>
        </p:nvSpPr>
        <p:spPr bwMode="auto">
          <a:xfrm>
            <a:off x="3948113" y="6400800"/>
            <a:ext cx="1268412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sz="2400">
                <a:latin typeface="Arial" charset="0"/>
              </a:rPr>
              <a:t>Pessani</a:t>
            </a:r>
          </a:p>
        </p:txBody>
      </p:sp>
      <p:pic>
        <p:nvPicPr>
          <p:cNvPr id="3" name="Picture 2" descr="Pessani9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5604" y="158738"/>
            <a:ext cx="7770201" cy="62420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04687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500"/>
    </mc:Choice>
    <mc:Fallback xmlns="">
      <p:transition xmlns:p14="http://schemas.microsoft.com/office/powerpoint/2010/main" spd="slow" advClick="0" advTm="2500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5170" name="Group 2"/>
          <p:cNvGrpSpPr>
            <a:grpSpLocks/>
          </p:cNvGrpSpPr>
          <p:nvPr/>
        </p:nvGrpSpPr>
        <p:grpSpPr bwMode="auto">
          <a:xfrm>
            <a:off x="6507163" y="1924050"/>
            <a:ext cx="2286000" cy="3971925"/>
            <a:chOff x="4118" y="1094"/>
            <a:chExt cx="1440" cy="2502"/>
          </a:xfrm>
        </p:grpSpPr>
        <p:pic>
          <p:nvPicPr>
            <p:cNvPr id="135177" name="Picture 3" descr="feedbackright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18" y="2423"/>
              <a:ext cx="1440" cy="1173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35178" name="Picture 4" descr="feedbackwro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18" y="1094"/>
              <a:ext cx="1440" cy="1173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135171" name="Picture 5" descr="test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1800225"/>
            <a:ext cx="5489575" cy="42195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35172" name="Group 6"/>
          <p:cNvGrpSpPr>
            <a:grpSpLocks/>
          </p:cNvGrpSpPr>
          <p:nvPr/>
        </p:nvGrpSpPr>
        <p:grpSpPr bwMode="auto">
          <a:xfrm>
            <a:off x="5846763" y="3279775"/>
            <a:ext cx="471487" cy="1260475"/>
            <a:chOff x="3683" y="1956"/>
            <a:chExt cx="297" cy="794"/>
          </a:xfrm>
        </p:grpSpPr>
        <p:sp>
          <p:nvSpPr>
            <p:cNvPr id="135175" name="Line 7"/>
            <p:cNvSpPr>
              <a:spLocks noChangeShapeType="1"/>
            </p:cNvSpPr>
            <p:nvPr/>
          </p:nvSpPr>
          <p:spPr bwMode="auto">
            <a:xfrm flipV="1">
              <a:off x="3687" y="1956"/>
              <a:ext cx="293" cy="249"/>
            </a:xfrm>
            <a:prstGeom prst="line">
              <a:avLst/>
            </a:prstGeom>
            <a:noFill/>
            <a:ln w="7620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>
                <a:latin typeface="Avenir Book"/>
                <a:cs typeface="Avenir Book"/>
              </a:endParaRPr>
            </a:p>
          </p:txBody>
        </p:sp>
        <p:sp>
          <p:nvSpPr>
            <p:cNvPr id="135176" name="Line 8"/>
            <p:cNvSpPr>
              <a:spLocks noChangeShapeType="1"/>
            </p:cNvSpPr>
            <p:nvPr/>
          </p:nvSpPr>
          <p:spPr bwMode="auto">
            <a:xfrm rot="5400000" flipV="1">
              <a:off x="3686" y="2479"/>
              <a:ext cx="268" cy="273"/>
            </a:xfrm>
            <a:prstGeom prst="line">
              <a:avLst/>
            </a:prstGeom>
            <a:noFill/>
            <a:ln w="7620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>
                <a:latin typeface="Avenir Book"/>
                <a:cs typeface="Avenir Book"/>
              </a:endParaRPr>
            </a:p>
          </p:txBody>
        </p:sp>
      </p:grpSp>
      <p:sp>
        <p:nvSpPr>
          <p:cNvPr id="135173" name="Text Box 9"/>
          <p:cNvSpPr txBox="1">
            <a:spLocks noChangeArrowheads="1"/>
          </p:cNvSpPr>
          <p:nvPr/>
        </p:nvSpPr>
        <p:spPr bwMode="auto">
          <a:xfrm>
            <a:off x="6543675" y="1295400"/>
            <a:ext cx="221138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37931725" indent="-37474525"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algn="ctr"/>
            <a:r>
              <a:rPr lang="en-US" sz="2400" u="sng">
                <a:latin typeface="Avenir Book"/>
                <a:cs typeface="Avenir Book"/>
              </a:rPr>
              <a:t>Feedback</a:t>
            </a:r>
            <a:endParaRPr lang="en-US" sz="2400">
              <a:latin typeface="Avenir Book"/>
              <a:cs typeface="Avenir Book"/>
            </a:endParaRPr>
          </a:p>
        </p:txBody>
      </p:sp>
      <p:sp>
        <p:nvSpPr>
          <p:cNvPr id="135174" name="Rectangle 10"/>
          <p:cNvSpPr>
            <a:spLocks noGrp="1" noChangeArrowheads="1"/>
          </p:cNvSpPr>
          <p:nvPr>
            <p:ph type="title"/>
          </p:nvPr>
        </p:nvSpPr>
        <p:spPr>
          <a:xfrm>
            <a:off x="685800" y="301172"/>
            <a:ext cx="7772400" cy="1143000"/>
          </a:xfrm>
        </p:spPr>
        <p:txBody>
          <a:bodyPr>
            <a:normAutofit/>
          </a:bodyPr>
          <a:lstStyle/>
          <a:p>
            <a:pPr eaLnBrk="1" hangingPunct="1"/>
            <a:r>
              <a:rPr lang="en-US" sz="4000" b="1" dirty="0" smtClean="0">
                <a:ea typeface="Osaka" charset="0"/>
              </a:rPr>
              <a:t>Final Classification Test</a:t>
            </a:r>
            <a:endParaRPr lang="en-US" sz="4000" b="1" dirty="0">
              <a:ea typeface="Osaka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3188664" y="6488668"/>
            <a:ext cx="260421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venir Book"/>
                <a:cs typeface="Avenir Book"/>
              </a:rPr>
              <a:t>| Kornell </a:t>
            </a:r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Avenir Book"/>
                <a:cs typeface="Avenir Book"/>
              </a:rPr>
              <a:t>&amp; </a:t>
            </a:r>
            <a:r>
              <a:rPr 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venir Book"/>
                <a:cs typeface="Avenir Book"/>
              </a:rPr>
              <a:t>Bjork, 2008</a:t>
            </a:r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Avenir Book"/>
                <a:cs typeface="Avenir Book"/>
              </a:rPr>
              <a:t> </a:t>
            </a:r>
            <a:r>
              <a:rPr 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venir Book"/>
                <a:cs typeface="Avenir Book"/>
              </a:rPr>
              <a:t>| </a:t>
            </a:r>
            <a:endParaRPr lang="en-US" dirty="0">
              <a:solidFill>
                <a:schemeClr val="tx1">
                  <a:lumMod val="50000"/>
                  <a:lumOff val="50000"/>
                </a:schemeClr>
              </a:solidFill>
              <a:latin typeface="Avenir Book"/>
              <a:cs typeface="Avenir Book"/>
            </a:endParaRPr>
          </a:p>
        </p:txBody>
      </p:sp>
    </p:spTree>
    <p:extLst>
      <p:ext uri="{BB962C8B-B14F-4D97-AF65-F5344CB8AC3E}">
        <p14:creationId xmlns:p14="http://schemas.microsoft.com/office/powerpoint/2010/main" val="30878793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266" name="Rectangle 2"/>
          <p:cNvSpPr>
            <a:spLocks noGrp="1" noChangeArrowheads="1"/>
          </p:cNvSpPr>
          <p:nvPr>
            <p:ph type="title"/>
          </p:nvPr>
        </p:nvSpPr>
        <p:spPr>
          <a:xfrm>
            <a:off x="688975" y="609600"/>
            <a:ext cx="7475538" cy="1143000"/>
          </a:xfrm>
          <a:noFill/>
        </p:spPr>
        <p:txBody>
          <a:bodyPr/>
          <a:lstStyle/>
          <a:p>
            <a:pPr eaLnBrk="1" hangingPunct="1"/>
            <a:r>
              <a:rPr lang="en-US" b="1">
                <a:solidFill>
                  <a:schemeClr val="bg1"/>
                </a:solidFill>
                <a:ea typeface="Osaka" charset="0"/>
              </a:rPr>
              <a:t>Results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1077913" y="376780"/>
            <a:ext cx="699135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solidFill>
                  <a:srgbClr val="3366FF"/>
                </a:solidFill>
                <a:latin typeface="Avenir Book"/>
                <a:cs typeface="Avenir Book"/>
              </a:rPr>
              <a:t>Which do you think helped you learn the artists’ styles better? </a:t>
            </a:r>
          </a:p>
          <a:p>
            <a:pPr algn="ctr"/>
            <a:endParaRPr lang="en-US" sz="2400" dirty="0" smtClean="0">
              <a:solidFill>
                <a:srgbClr val="3366FF"/>
              </a:solidFill>
              <a:latin typeface="Avenir Book"/>
              <a:cs typeface="Avenir Book"/>
            </a:endParaRPr>
          </a:p>
          <a:p>
            <a:pPr algn="ctr"/>
            <a:r>
              <a:rPr lang="en-US" sz="2400" dirty="0" smtClean="0">
                <a:solidFill>
                  <a:srgbClr val="000090"/>
                </a:solidFill>
                <a:latin typeface="Avenir Book"/>
                <a:cs typeface="Avenir Book"/>
              </a:rPr>
              <a:t>Blocked		About the same	 	Interleaved</a:t>
            </a:r>
            <a:endParaRPr lang="en-US" sz="2400" dirty="0">
              <a:solidFill>
                <a:srgbClr val="000090"/>
              </a:solidFill>
              <a:latin typeface="Avenir Book"/>
              <a:cs typeface="Avenir Book"/>
            </a:endParaRPr>
          </a:p>
        </p:txBody>
      </p:sp>
      <p:grpSp>
        <p:nvGrpSpPr>
          <p:cNvPr id="4" name="Group 3"/>
          <p:cNvGrpSpPr/>
          <p:nvPr/>
        </p:nvGrpSpPr>
        <p:grpSpPr>
          <a:xfrm>
            <a:off x="4573588" y="2280439"/>
            <a:ext cx="4129480" cy="3906845"/>
            <a:chOff x="258475" y="2501331"/>
            <a:chExt cx="4129480" cy="3906845"/>
          </a:xfrm>
        </p:grpSpPr>
        <p:sp>
          <p:nvSpPr>
            <p:cNvPr id="1604616" name="Rectangle 8"/>
            <p:cNvSpPr>
              <a:spLocks noChangeArrowheads="1"/>
            </p:cNvSpPr>
            <p:nvPr/>
          </p:nvSpPr>
          <p:spPr bwMode="auto">
            <a:xfrm>
              <a:off x="846016" y="2501331"/>
              <a:ext cx="2968869" cy="7386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en-US" sz="2400" b="1" dirty="0" smtClean="0">
                  <a:latin typeface="Avenir Book"/>
                  <a:cs typeface="Avenir Book"/>
                </a:rPr>
                <a:t>Actual</a:t>
              </a:r>
            </a:p>
            <a:p>
              <a:pPr algn="ctr"/>
              <a:r>
                <a:rPr lang="en-US" b="1" i="1" dirty="0">
                  <a:solidFill>
                    <a:srgbClr val="595959"/>
                  </a:solidFill>
                  <a:latin typeface="Avenir Book"/>
                  <a:cs typeface="Avenir Book"/>
                </a:rPr>
                <a:t>(Proportion of Participants</a:t>
              </a:r>
              <a:r>
                <a:rPr lang="en-US" b="1" i="1" dirty="0" smtClean="0">
                  <a:solidFill>
                    <a:srgbClr val="595959"/>
                  </a:solidFill>
                  <a:latin typeface="Avenir Book"/>
                  <a:cs typeface="Avenir Book"/>
                </a:rPr>
                <a:t>)</a:t>
              </a:r>
              <a:endParaRPr lang="en-US" b="1" i="1" dirty="0">
                <a:solidFill>
                  <a:srgbClr val="595959"/>
                </a:solidFill>
                <a:latin typeface="Avenir Book"/>
                <a:cs typeface="Avenir Book"/>
              </a:endParaRPr>
            </a:p>
          </p:txBody>
        </p:sp>
        <p:graphicFrame>
          <p:nvGraphicFramePr>
            <p:cNvPr id="10" name="Chart 9"/>
            <p:cNvGraphicFramePr>
              <a:graphicFrameLocks/>
            </p:cNvGraphicFramePr>
            <p:nvPr>
              <p:extLst>
                <p:ext uri="{D42A27DB-BD31-4B8C-83A1-F6EECF244321}">
                  <p14:modId xmlns:p14="http://schemas.microsoft.com/office/powerpoint/2010/main" val="342702234"/>
                </p:ext>
              </p:extLst>
            </p:nvPr>
          </p:nvGraphicFramePr>
          <p:xfrm>
            <a:off x="258475" y="3428999"/>
            <a:ext cx="4129480" cy="2979177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</p:grpSp>
      <p:grpSp>
        <p:nvGrpSpPr>
          <p:cNvPr id="3" name="Group 2"/>
          <p:cNvGrpSpPr/>
          <p:nvPr/>
        </p:nvGrpSpPr>
        <p:grpSpPr>
          <a:xfrm>
            <a:off x="205080" y="2280439"/>
            <a:ext cx="4212478" cy="3906845"/>
            <a:chOff x="4387955" y="2501331"/>
            <a:chExt cx="4212478" cy="3906845"/>
          </a:xfrm>
        </p:grpSpPr>
        <p:sp>
          <p:nvSpPr>
            <p:cNvPr id="1604617" name="Rectangle 9"/>
            <p:cNvSpPr>
              <a:spLocks noChangeArrowheads="1"/>
            </p:cNvSpPr>
            <p:nvPr/>
          </p:nvSpPr>
          <p:spPr bwMode="auto">
            <a:xfrm>
              <a:off x="5341026" y="2501331"/>
              <a:ext cx="2968869" cy="7386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en-US" sz="2400" b="1" dirty="0" smtClean="0">
                  <a:latin typeface="Avenir Book"/>
                  <a:cs typeface="Avenir Book"/>
                </a:rPr>
                <a:t>Responses</a:t>
              </a:r>
            </a:p>
            <a:p>
              <a:pPr algn="ctr"/>
              <a:r>
                <a:rPr lang="en-US" b="1" i="1" dirty="0" smtClean="0">
                  <a:solidFill>
                    <a:srgbClr val="595959"/>
                  </a:solidFill>
                  <a:latin typeface="Avenir Book"/>
                  <a:cs typeface="Avenir Book"/>
                </a:rPr>
                <a:t>(Proportion of Participants)</a:t>
              </a:r>
              <a:endParaRPr lang="en-US" b="1" i="1" dirty="0">
                <a:solidFill>
                  <a:srgbClr val="595959"/>
                </a:solidFill>
                <a:latin typeface="Avenir Book"/>
                <a:cs typeface="Avenir Book"/>
              </a:endParaRPr>
            </a:p>
          </p:txBody>
        </p:sp>
        <p:graphicFrame>
          <p:nvGraphicFramePr>
            <p:cNvPr id="11" name="Chart 10"/>
            <p:cNvGraphicFramePr>
              <a:graphicFrameLocks/>
            </p:cNvGraphicFramePr>
            <p:nvPr>
              <p:extLst>
                <p:ext uri="{D42A27DB-BD31-4B8C-83A1-F6EECF244321}">
                  <p14:modId xmlns:p14="http://schemas.microsoft.com/office/powerpoint/2010/main" val="2828881471"/>
                </p:ext>
              </p:extLst>
            </p:nvPr>
          </p:nvGraphicFramePr>
          <p:xfrm>
            <a:off x="4387955" y="3429000"/>
            <a:ext cx="4212478" cy="2979176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</p:grpSp>
      <p:sp>
        <p:nvSpPr>
          <p:cNvPr id="9" name="Rectangle 8"/>
          <p:cNvSpPr/>
          <p:nvPr/>
        </p:nvSpPr>
        <p:spPr>
          <a:xfrm>
            <a:off x="1881770" y="6433707"/>
            <a:ext cx="538363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venir Book"/>
                <a:cs typeface="Avenir Book"/>
              </a:rPr>
              <a:t>| Kornell 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Avenir Book"/>
                <a:cs typeface="Avenir Book"/>
              </a:rPr>
              <a:t>&amp; </a:t>
            </a:r>
            <a:r>
              <a:rPr 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venir Book"/>
                <a:cs typeface="Avenir Book"/>
              </a:rPr>
              <a:t>Bjork, 2008  | Yan, Bjork, &amp; Bjork, 2016 |</a:t>
            </a:r>
            <a:endParaRPr lang="en-US" dirty="0">
              <a:solidFill>
                <a:schemeClr val="tx1">
                  <a:lumMod val="65000"/>
                  <a:lumOff val="35000"/>
                </a:schemeClr>
              </a:solidFill>
              <a:latin typeface="Avenir Book"/>
              <a:cs typeface="Avenir Book"/>
            </a:endParaRPr>
          </a:p>
        </p:txBody>
      </p:sp>
    </p:spTree>
    <p:extLst>
      <p:ext uri="{BB962C8B-B14F-4D97-AF65-F5344CB8AC3E}">
        <p14:creationId xmlns:p14="http://schemas.microsoft.com/office/powerpoint/2010/main" val="124270556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7219" name="Straight Connector 9"/>
          <p:cNvCxnSpPr>
            <a:cxnSpLocks noChangeShapeType="1"/>
          </p:cNvCxnSpPr>
          <p:nvPr/>
        </p:nvCxnSpPr>
        <p:spPr bwMode="auto">
          <a:xfrm rot="16200000" flipH="1">
            <a:off x="4572000" y="1828800"/>
            <a:ext cx="533400" cy="381000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aphicFrame>
        <p:nvGraphicFramePr>
          <p:cNvPr id="11" name="Chart 10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06627167"/>
              </p:ext>
            </p:extLst>
          </p:nvPr>
        </p:nvGraphicFramePr>
        <p:xfrm>
          <a:off x="1444461" y="907515"/>
          <a:ext cx="6258253" cy="53566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Rectangle 4"/>
          <p:cNvSpPr/>
          <p:nvPr/>
        </p:nvSpPr>
        <p:spPr>
          <a:xfrm>
            <a:off x="1881770" y="6433707"/>
            <a:ext cx="538363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venir Book"/>
                <a:cs typeface="Avenir Book"/>
              </a:rPr>
              <a:t>| Kornell 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Avenir Book"/>
                <a:cs typeface="Avenir Book"/>
              </a:rPr>
              <a:t>&amp; </a:t>
            </a:r>
            <a:r>
              <a:rPr 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venir Book"/>
                <a:cs typeface="Avenir Book"/>
              </a:rPr>
              <a:t>Bjork, 2008  | Yan, Bjork, &amp; Bjork, 2016 |</a:t>
            </a:r>
            <a:endParaRPr lang="en-US" dirty="0">
              <a:solidFill>
                <a:schemeClr val="tx1">
                  <a:lumMod val="65000"/>
                  <a:lumOff val="35000"/>
                </a:schemeClr>
              </a:solidFill>
              <a:latin typeface="Avenir Book"/>
              <a:cs typeface="Avenir Book"/>
            </a:endParaRPr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>
                    <a:lumMod val="95000"/>
                    <a:lumOff val="5000"/>
                  </a:schemeClr>
                </a:solidFill>
                <a:latin typeface="Avenir Book"/>
                <a:ea typeface="+mj-ea"/>
                <a:cs typeface="Avenir Book"/>
              </a:defRPr>
            </a:lvl1pPr>
          </a:lstStyle>
          <a:p>
            <a:r>
              <a:rPr lang="en-US" sz="4000" b="1" dirty="0" smtClean="0"/>
              <a:t>Classification Accuracy</a:t>
            </a:r>
            <a:endParaRPr lang="en-US" sz="4000" b="1" dirty="0"/>
          </a:p>
        </p:txBody>
      </p:sp>
    </p:spTree>
    <p:extLst>
      <p:ext uri="{BB962C8B-B14F-4D97-AF65-F5344CB8AC3E}">
        <p14:creationId xmlns:p14="http://schemas.microsoft.com/office/powerpoint/2010/main" val="135960153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Screen Shot 2016-10-05 at 1.00.17 AM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8615" y="1082377"/>
            <a:ext cx="6868845" cy="561813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154609" y="6488668"/>
            <a:ext cx="283478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rgbClr val="7F7F7F"/>
                </a:solidFill>
                <a:latin typeface="Avenir Book"/>
                <a:cs typeface="Avenir Book"/>
              </a:rPr>
              <a:t>| Taylor &amp; Rohrer, 2010 | </a:t>
            </a:r>
            <a:endParaRPr lang="en-US" dirty="0">
              <a:solidFill>
                <a:srgbClr val="7F7F7F"/>
              </a:solidFill>
              <a:latin typeface="Avenir Book"/>
              <a:cs typeface="Avenir Book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3891" y="187589"/>
            <a:ext cx="7620000" cy="1143000"/>
          </a:xfrm>
        </p:spPr>
        <p:txBody>
          <a:bodyPr/>
          <a:lstStyle/>
          <a:p>
            <a:r>
              <a:rPr lang="en-US" dirty="0" smtClean="0"/>
              <a:t>Interleaving Math Learning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538120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creen Shot 2012-09-07 at 7.27.50 AM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579" y="1804604"/>
            <a:ext cx="7749621" cy="421066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3154609" y="6488668"/>
            <a:ext cx="283478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rgbClr val="7F7F7F"/>
                </a:solidFill>
                <a:latin typeface="Avenir Book"/>
                <a:cs typeface="Avenir Book"/>
              </a:rPr>
              <a:t>| Taylor &amp; Rohrer, 2010 | </a:t>
            </a:r>
            <a:endParaRPr lang="en-US" dirty="0">
              <a:solidFill>
                <a:srgbClr val="7F7F7F"/>
              </a:solidFill>
              <a:latin typeface="Avenir Book"/>
              <a:cs typeface="Avenir Book"/>
            </a:endParaRPr>
          </a:p>
        </p:txBody>
      </p:sp>
      <p:sp>
        <p:nvSpPr>
          <p:cNvPr id="11" name="Title 1"/>
          <p:cNvSpPr txBox="1">
            <a:spLocks/>
          </p:cNvSpPr>
          <p:nvPr/>
        </p:nvSpPr>
        <p:spPr>
          <a:xfrm>
            <a:off x="773891" y="187589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>
                    <a:lumMod val="95000"/>
                    <a:lumOff val="5000"/>
                  </a:schemeClr>
                </a:solidFill>
                <a:latin typeface="Avenir Book"/>
                <a:ea typeface="+mj-ea"/>
                <a:cs typeface="Avenir Book"/>
              </a:defRPr>
            </a:lvl1pPr>
          </a:lstStyle>
          <a:p>
            <a:r>
              <a:rPr lang="en-US" smtClean="0"/>
              <a:t>Interleaving Math Learning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692977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Why!?</a:t>
            </a:r>
            <a:endParaRPr lang="en-US" b="1" dirty="0"/>
          </a:p>
        </p:txBody>
      </p:sp>
      <p:sp>
        <p:nvSpPr>
          <p:cNvPr id="94211" name="Rectangle 3"/>
          <p:cNvSpPr>
            <a:spLocks noGrp="1" noChangeArrowheads="1"/>
          </p:cNvSpPr>
          <p:nvPr>
            <p:ph idx="1"/>
          </p:nvPr>
        </p:nvSpPr>
        <p:spPr>
          <a:xfrm>
            <a:off x="426129" y="1676897"/>
            <a:ext cx="8052556" cy="3962401"/>
          </a:xfrm>
        </p:spPr>
        <p:txBody>
          <a:bodyPr>
            <a:normAutofit/>
          </a:bodyPr>
          <a:lstStyle/>
          <a:p>
            <a:pPr marL="0" indent="0" eaLnBrk="1" hangingPunct="1">
              <a:buNone/>
            </a:pPr>
            <a:r>
              <a:rPr lang="en-US" sz="3600" dirty="0" smtClean="0">
                <a:ea typeface="Osaka" charset="0"/>
              </a:rPr>
              <a:t>Interleaving....</a:t>
            </a:r>
          </a:p>
          <a:p>
            <a:pPr marL="754063" eaLnBrk="1" hangingPunct="1"/>
            <a:r>
              <a:rPr lang="en-US" sz="2800" dirty="0" smtClean="0">
                <a:ea typeface="Osaka" charset="0"/>
              </a:rPr>
              <a:t>highlights differences and enhances discrimination</a:t>
            </a:r>
          </a:p>
          <a:p>
            <a:pPr marL="754063" eaLnBrk="1" hangingPunct="1"/>
            <a:endParaRPr lang="en-US" sz="2800" dirty="0">
              <a:ea typeface="Osaka" charset="0"/>
            </a:endParaRPr>
          </a:p>
          <a:p>
            <a:pPr marL="754063" eaLnBrk="1" hangingPunct="1"/>
            <a:r>
              <a:rPr lang="en-US" sz="2800" dirty="0" smtClean="0">
                <a:ea typeface="Osaka" charset="0"/>
              </a:rPr>
              <a:t>introduces spacing and retrieval processes</a:t>
            </a:r>
            <a:endParaRPr lang="en-US" sz="2800" dirty="0">
              <a:ea typeface="Osaka" charset="0"/>
            </a:endParaRPr>
          </a:p>
          <a:p>
            <a:pPr eaLnBrk="1" hangingPunct="1"/>
            <a:endParaRPr lang="en-US" sz="2800" dirty="0">
              <a:ea typeface="Osaka" charset="0"/>
            </a:endParaRPr>
          </a:p>
          <a:p>
            <a:pPr eaLnBrk="1" hangingPunct="1"/>
            <a:endParaRPr lang="en-US" sz="2800" dirty="0">
              <a:ea typeface="Osaka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411500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cap="none" dirty="0" smtClean="0">
                <a:cs typeface="Calibri"/>
              </a:rPr>
              <a:t>The Interleaving Benefit is Robust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12209"/>
          </a:xfrm>
        </p:spPr>
        <p:txBody>
          <a:bodyPr>
            <a:normAutofit lnSpcReduction="10000"/>
          </a:bodyPr>
          <a:lstStyle/>
          <a:p>
            <a:r>
              <a:rPr lang="en-US" sz="2800" b="1" dirty="0" smtClean="0"/>
              <a:t>Across the lifespan:</a:t>
            </a:r>
            <a:r>
              <a:rPr lang="en-US" sz="2800" dirty="0" smtClean="0">
                <a:solidFill>
                  <a:srgbClr val="7F7F7F"/>
                </a:solidFill>
              </a:rPr>
              <a:t> </a:t>
            </a:r>
            <a:r>
              <a:rPr lang="en-US" sz="2800" i="1" dirty="0" smtClean="0">
                <a:solidFill>
                  <a:srgbClr val="7F7F7F"/>
                </a:solidFill>
              </a:rPr>
              <a:t>In children and older adults </a:t>
            </a:r>
            <a:br>
              <a:rPr lang="en-US" sz="2800" i="1" dirty="0" smtClean="0">
                <a:solidFill>
                  <a:srgbClr val="7F7F7F"/>
                </a:solidFill>
              </a:rPr>
            </a:br>
            <a:endParaRPr lang="en-US" sz="2800" i="1" dirty="0" smtClean="0">
              <a:solidFill>
                <a:srgbClr val="7F7F7F"/>
              </a:solidFill>
            </a:endParaRPr>
          </a:p>
          <a:p>
            <a:r>
              <a:rPr lang="en-US" sz="2800" b="1" dirty="0" smtClean="0"/>
              <a:t>Other perceptual categories</a:t>
            </a:r>
            <a:r>
              <a:rPr lang="en-US" sz="2800" dirty="0" smtClean="0"/>
              <a:t>:</a:t>
            </a:r>
            <a:r>
              <a:rPr lang="en-US" sz="2800" i="1" dirty="0" smtClean="0"/>
              <a:t> </a:t>
            </a:r>
            <a:r>
              <a:rPr lang="en-US" sz="2800" i="1" dirty="0" smtClean="0">
                <a:solidFill>
                  <a:srgbClr val="7F7F7F"/>
                </a:solidFill>
              </a:rPr>
              <a:t>birds, butterflies, human voices, reading chest x-rays</a:t>
            </a:r>
            <a:br>
              <a:rPr lang="en-US" sz="2800" i="1" dirty="0" smtClean="0">
                <a:solidFill>
                  <a:srgbClr val="7F7F7F"/>
                </a:solidFill>
              </a:rPr>
            </a:br>
            <a:endParaRPr lang="en-US" sz="2800" i="1" dirty="0" smtClean="0">
              <a:solidFill>
                <a:srgbClr val="7F7F7F"/>
              </a:solidFill>
            </a:endParaRPr>
          </a:p>
          <a:p>
            <a:r>
              <a:rPr lang="en-US" sz="2800" b="1" dirty="0" smtClean="0"/>
              <a:t>Cognitive concepts</a:t>
            </a:r>
            <a:r>
              <a:rPr lang="en-US" sz="2800" dirty="0" smtClean="0"/>
              <a:t>: </a:t>
            </a:r>
            <a:r>
              <a:rPr lang="en-US" sz="2800" i="1" dirty="0" smtClean="0">
                <a:solidFill>
                  <a:srgbClr val="7F7F7F"/>
                </a:solidFill>
              </a:rPr>
              <a:t>mathematics, clinical disorder diagnoses, organic chemistry compounds</a:t>
            </a:r>
            <a:br>
              <a:rPr lang="en-US" sz="2800" i="1" dirty="0" smtClean="0">
                <a:solidFill>
                  <a:srgbClr val="7F7F7F"/>
                </a:solidFill>
              </a:rPr>
            </a:br>
            <a:endParaRPr lang="en-US" sz="2800" i="1" dirty="0" smtClean="0">
              <a:solidFill>
                <a:srgbClr val="7F7F7F"/>
              </a:solidFill>
            </a:endParaRPr>
          </a:p>
          <a:p>
            <a:r>
              <a:rPr lang="en-US" sz="2800" b="1" dirty="0"/>
              <a:t>Motor skills</a:t>
            </a:r>
            <a:r>
              <a:rPr lang="en-US" sz="2800" dirty="0"/>
              <a:t>:</a:t>
            </a:r>
            <a:r>
              <a:rPr lang="en-US" sz="2800" i="1" dirty="0"/>
              <a:t> </a:t>
            </a:r>
            <a:r>
              <a:rPr lang="en-US" sz="2800" i="1" dirty="0">
                <a:solidFill>
                  <a:srgbClr val="7F7F7F"/>
                </a:solidFill>
              </a:rPr>
              <a:t>baseball </a:t>
            </a:r>
            <a:r>
              <a:rPr lang="en-US" sz="2800" i="1" dirty="0" smtClean="0">
                <a:solidFill>
                  <a:srgbClr val="7F7F7F"/>
                </a:solidFill>
              </a:rPr>
              <a:t>swings, knot-tying, </a:t>
            </a:r>
            <a:r>
              <a:rPr lang="en-US" sz="2800" i="1" dirty="0">
                <a:solidFill>
                  <a:srgbClr val="7F7F7F"/>
                </a:solidFill>
              </a:rPr>
              <a:t>badminton serves, </a:t>
            </a:r>
            <a:r>
              <a:rPr lang="en-US" sz="2800" i="1" dirty="0" smtClean="0">
                <a:solidFill>
                  <a:srgbClr val="7F7F7F"/>
                </a:solidFill>
              </a:rPr>
              <a:t>volleyball, playing piano</a:t>
            </a:r>
          </a:p>
        </p:txBody>
      </p:sp>
    </p:spTree>
    <p:extLst>
      <p:ext uri="{BB962C8B-B14F-4D97-AF65-F5344CB8AC3E}">
        <p14:creationId xmlns:p14="http://schemas.microsoft.com/office/powerpoint/2010/main" val="8883746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Summary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sz="3200" b="1" dirty="0" smtClean="0"/>
              <a:t>Active, generative strategies</a:t>
            </a:r>
          </a:p>
          <a:p>
            <a:pPr lvl="1"/>
            <a:r>
              <a:rPr lang="en-US" sz="2800" dirty="0" smtClean="0"/>
              <a:t>Retrieval practice (low- or no-stakes tests and pretests)!!!</a:t>
            </a:r>
          </a:p>
          <a:p>
            <a:pPr lvl="1"/>
            <a:r>
              <a:rPr lang="en-US" dirty="0" smtClean="0"/>
              <a:t>Even when errors occur</a:t>
            </a:r>
          </a:p>
          <a:p>
            <a:pPr lvl="1"/>
            <a:r>
              <a:rPr lang="en-US" sz="2800" dirty="0" smtClean="0"/>
              <a:t>Make connections to prior learning</a:t>
            </a:r>
          </a:p>
          <a:p>
            <a:pPr lvl="1"/>
            <a:r>
              <a:rPr lang="en-US" sz="2800" dirty="0" smtClean="0"/>
              <a:t>Encourage students to become the teacher</a:t>
            </a:r>
          </a:p>
          <a:p>
            <a:pPr lvl="1"/>
            <a:endParaRPr lang="en-US" sz="2800" dirty="0" smtClean="0"/>
          </a:p>
          <a:p>
            <a:r>
              <a:rPr lang="en-US" sz="3200" b="1" dirty="0" smtClean="0"/>
              <a:t>Distributing learning</a:t>
            </a:r>
          </a:p>
          <a:p>
            <a:pPr lvl="1"/>
            <a:r>
              <a:rPr lang="en-US" sz="2800" dirty="0" smtClean="0"/>
              <a:t>Spacing, expanding learning activities that return to previously learned materials</a:t>
            </a:r>
          </a:p>
          <a:p>
            <a:pPr lvl="1"/>
            <a:r>
              <a:rPr lang="en-US" sz="2800" dirty="0" smtClean="0"/>
              <a:t>Spacing testing</a:t>
            </a:r>
          </a:p>
          <a:p>
            <a:pPr lvl="1"/>
            <a:r>
              <a:rPr lang="en-US" sz="2800" dirty="0" smtClean="0"/>
              <a:t>Interleaving related concepts</a:t>
            </a:r>
          </a:p>
        </p:txBody>
      </p:sp>
    </p:spTree>
    <p:extLst>
      <p:ext uri="{BB962C8B-B14F-4D97-AF65-F5344CB8AC3E}">
        <p14:creationId xmlns:p14="http://schemas.microsoft.com/office/powerpoint/2010/main" val="17235241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67305957"/>
              </p:ext>
            </p:extLst>
          </p:nvPr>
        </p:nvGraphicFramePr>
        <p:xfrm>
          <a:off x="1270000" y="943429"/>
          <a:ext cx="6821714" cy="544285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2503192" y="6433970"/>
            <a:ext cx="41376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rgbClr val="7F7F7F"/>
                </a:solidFill>
                <a:latin typeface="Avenir Book"/>
                <a:cs typeface="Avenir Book"/>
              </a:rPr>
              <a:t>| </a:t>
            </a:r>
            <a:r>
              <a:rPr lang="en-US" dirty="0" err="1" smtClean="0">
                <a:solidFill>
                  <a:srgbClr val="7F7F7F"/>
                </a:solidFill>
                <a:latin typeface="Avenir Book"/>
                <a:cs typeface="Avenir Book"/>
              </a:rPr>
              <a:t>Craik</a:t>
            </a:r>
            <a:r>
              <a:rPr lang="en-US" dirty="0" smtClean="0">
                <a:solidFill>
                  <a:srgbClr val="7F7F7F"/>
                </a:solidFill>
                <a:latin typeface="Avenir Book"/>
                <a:cs typeface="Avenir Book"/>
              </a:rPr>
              <a:t> &amp; </a:t>
            </a:r>
            <a:r>
              <a:rPr lang="en-US" dirty="0" err="1" smtClean="0">
                <a:solidFill>
                  <a:srgbClr val="7F7F7F"/>
                </a:solidFill>
                <a:latin typeface="Avenir Book"/>
                <a:cs typeface="Avenir Book"/>
              </a:rPr>
              <a:t>Tulving</a:t>
            </a:r>
            <a:r>
              <a:rPr lang="en-US" dirty="0" smtClean="0">
                <a:solidFill>
                  <a:srgbClr val="7F7F7F"/>
                </a:solidFill>
                <a:latin typeface="Avenir Book"/>
                <a:cs typeface="Avenir Book"/>
              </a:rPr>
              <a:t>, 1975 </a:t>
            </a:r>
            <a:r>
              <a:rPr lang="en-US" dirty="0">
                <a:solidFill>
                  <a:srgbClr val="7F7F7F"/>
                </a:solidFill>
                <a:latin typeface="Avenir Book"/>
                <a:cs typeface="Avenir Book"/>
              </a:rPr>
              <a:t>|</a:t>
            </a:r>
          </a:p>
        </p:txBody>
      </p:sp>
    </p:spTree>
    <p:extLst>
      <p:ext uri="{BB962C8B-B14F-4D97-AF65-F5344CB8AC3E}">
        <p14:creationId xmlns:p14="http://schemas.microsoft.com/office/powerpoint/2010/main" val="383275445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 smtClean="0"/>
              <a:t>Learning versus Performance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sz="3200" b="1" dirty="0" smtClean="0">
                <a:solidFill>
                  <a:srgbClr val="292934"/>
                </a:solidFill>
              </a:rPr>
              <a:t>Learning (storage strength): </a:t>
            </a:r>
          </a:p>
          <a:p>
            <a:pPr lvl="1"/>
            <a:r>
              <a:rPr lang="en-US" sz="3000" dirty="0" smtClean="0">
                <a:solidFill>
                  <a:srgbClr val="7F7F7F"/>
                </a:solidFill>
              </a:rPr>
              <a:t>Knowledge that is both durable and flexible</a:t>
            </a:r>
          </a:p>
          <a:p>
            <a:pPr lvl="1"/>
            <a:r>
              <a:rPr lang="en-US" sz="3000" dirty="0" smtClean="0">
                <a:solidFill>
                  <a:srgbClr val="7F7F7F"/>
                </a:solidFill>
              </a:rPr>
              <a:t>Must </a:t>
            </a:r>
            <a:r>
              <a:rPr lang="en-US" sz="3000" dirty="0">
                <a:solidFill>
                  <a:srgbClr val="7F7F7F"/>
                </a:solidFill>
              </a:rPr>
              <a:t>be inferred </a:t>
            </a:r>
            <a:r>
              <a:rPr lang="en-US" sz="3000" i="1" dirty="0">
                <a:solidFill>
                  <a:srgbClr val="7F7F7F"/>
                </a:solidFill>
              </a:rPr>
              <a:t>after </a:t>
            </a:r>
            <a:r>
              <a:rPr lang="en-US" sz="3000" dirty="0" smtClean="0">
                <a:solidFill>
                  <a:srgbClr val="7F7F7F"/>
                </a:solidFill>
              </a:rPr>
              <a:t>training</a:t>
            </a:r>
          </a:p>
          <a:p>
            <a:endParaRPr lang="en-US" sz="3200" dirty="0">
              <a:solidFill>
                <a:srgbClr val="292934"/>
              </a:solidFill>
            </a:endParaRPr>
          </a:p>
          <a:p>
            <a:r>
              <a:rPr lang="en-US" sz="3200" b="1" dirty="0" smtClean="0">
                <a:solidFill>
                  <a:srgbClr val="292934"/>
                </a:solidFill>
              </a:rPr>
              <a:t>Performance (retrieval strength): </a:t>
            </a:r>
          </a:p>
          <a:p>
            <a:pPr lvl="1"/>
            <a:r>
              <a:rPr lang="en-US" sz="3000" dirty="0" smtClean="0">
                <a:solidFill>
                  <a:srgbClr val="7F7F7F"/>
                </a:solidFill>
              </a:rPr>
              <a:t>What can be observed and measured </a:t>
            </a:r>
            <a:r>
              <a:rPr lang="en-US" sz="3000" i="1" dirty="0" smtClean="0">
                <a:solidFill>
                  <a:srgbClr val="7F7F7F"/>
                </a:solidFill>
              </a:rPr>
              <a:t>during </a:t>
            </a:r>
            <a:r>
              <a:rPr lang="en-US" sz="3000" dirty="0" smtClean="0">
                <a:solidFill>
                  <a:srgbClr val="7F7F7F"/>
                </a:solidFill>
              </a:rPr>
              <a:t>training or instruction</a:t>
            </a:r>
          </a:p>
          <a:p>
            <a:pPr lvl="1"/>
            <a:r>
              <a:rPr lang="en-US" sz="3000" dirty="0" smtClean="0">
                <a:solidFill>
                  <a:srgbClr val="7F7F7F"/>
                </a:solidFill>
              </a:rPr>
              <a:t>May not be indicative of long-term learning</a:t>
            </a:r>
          </a:p>
          <a:p>
            <a:pPr marL="114300" indent="0">
              <a:buNone/>
            </a:pPr>
            <a:endParaRPr lang="en-US" sz="3200" dirty="0" smtClean="0">
              <a:solidFill>
                <a:srgbClr val="292934"/>
              </a:solidFill>
            </a:endParaRPr>
          </a:p>
          <a:p>
            <a:endParaRPr lang="en-US" sz="3200" dirty="0" smtClean="0">
              <a:solidFill>
                <a:srgbClr val="29293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271188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>
                    <a:lumMod val="85000"/>
                    <a:lumOff val="15000"/>
                  </a:schemeClr>
                </a:solidFill>
                <a:latin typeface="Avenir Book"/>
                <a:ea typeface="+mj-ea"/>
                <a:cs typeface="Avenir Book"/>
              </a:defRPr>
            </a:lvl1pPr>
          </a:lstStyle>
          <a:p>
            <a:r>
              <a:rPr lang="en-US" b="1" dirty="0" smtClean="0"/>
              <a:t>What goes into the Toolset?</a:t>
            </a:r>
            <a:endParaRPr lang="en-US" b="1" dirty="0"/>
          </a:p>
        </p:txBody>
      </p:sp>
      <p:sp>
        <p:nvSpPr>
          <p:cNvPr id="6" name="Rectangle 5"/>
          <p:cNvSpPr/>
          <p:nvPr/>
        </p:nvSpPr>
        <p:spPr>
          <a:xfrm>
            <a:off x="4603315" y="1439419"/>
            <a:ext cx="4355594" cy="403187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32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Avenir Book"/>
                <a:cs typeface="Avenir Book"/>
                <a:sym typeface="Wingdings"/>
              </a:rPr>
              <a:t>“Desirable Difficulties</a:t>
            </a:r>
            <a:r>
              <a:rPr lang="en-US" sz="32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Avenir Book"/>
                <a:cs typeface="Avenir Book"/>
                <a:sym typeface="Wingdings"/>
              </a:rPr>
              <a:t>”</a:t>
            </a:r>
          </a:p>
          <a:p>
            <a:pPr algn="ctr"/>
            <a:endParaRPr lang="en-US" sz="3200" dirty="0">
              <a:solidFill>
                <a:schemeClr val="bg1">
                  <a:lumMod val="50000"/>
                </a:schemeClr>
              </a:solidFill>
              <a:latin typeface="Avenir Book"/>
              <a:cs typeface="Avenir Book"/>
              <a:sym typeface="Wingdings"/>
            </a:endParaRPr>
          </a:p>
          <a:p>
            <a:pPr algn="ctr"/>
            <a:r>
              <a:rPr lang="en-US" sz="3200" dirty="0">
                <a:solidFill>
                  <a:schemeClr val="bg1">
                    <a:lumMod val="50000"/>
                  </a:schemeClr>
                </a:solidFill>
                <a:latin typeface="Avenir Book"/>
                <a:cs typeface="Avenir Book"/>
                <a:sym typeface="Wingdings"/>
              </a:rPr>
              <a:t>Spacing</a:t>
            </a:r>
          </a:p>
          <a:p>
            <a:pPr algn="ctr"/>
            <a:r>
              <a:rPr lang="en-US" sz="3200" dirty="0">
                <a:solidFill>
                  <a:schemeClr val="bg1">
                    <a:lumMod val="50000"/>
                  </a:schemeClr>
                </a:solidFill>
                <a:latin typeface="Avenir Book"/>
                <a:cs typeface="Avenir Book"/>
                <a:sym typeface="Wingdings"/>
              </a:rPr>
              <a:t>Interleaving</a:t>
            </a:r>
          </a:p>
          <a:p>
            <a:pPr algn="ctr"/>
            <a:r>
              <a:rPr lang="en-US" sz="3200" dirty="0">
                <a:solidFill>
                  <a:schemeClr val="bg1">
                    <a:lumMod val="50000"/>
                  </a:schemeClr>
                </a:solidFill>
                <a:latin typeface="Avenir Book"/>
                <a:cs typeface="Avenir Book"/>
                <a:sym typeface="Wingdings"/>
              </a:rPr>
              <a:t>Retrieval </a:t>
            </a:r>
            <a:r>
              <a:rPr lang="en-US" sz="3200" dirty="0" smtClean="0">
                <a:solidFill>
                  <a:schemeClr val="bg1">
                    <a:lumMod val="50000"/>
                  </a:schemeClr>
                </a:solidFill>
                <a:latin typeface="Avenir Book"/>
                <a:cs typeface="Avenir Book"/>
                <a:sym typeface="Wingdings"/>
              </a:rPr>
              <a:t>Practice</a:t>
            </a:r>
          </a:p>
          <a:p>
            <a:pPr algn="ctr"/>
            <a:r>
              <a:rPr lang="en-US" sz="3200" dirty="0" smtClean="0">
                <a:solidFill>
                  <a:schemeClr val="bg1">
                    <a:lumMod val="50000"/>
                  </a:schemeClr>
                </a:solidFill>
                <a:latin typeface="Avenir Book"/>
                <a:cs typeface="Avenir Book"/>
                <a:sym typeface="Wingdings"/>
              </a:rPr>
              <a:t>Generation</a:t>
            </a:r>
          </a:p>
          <a:p>
            <a:pPr algn="ctr"/>
            <a:r>
              <a:rPr lang="en-US" sz="3200" dirty="0" smtClean="0">
                <a:solidFill>
                  <a:schemeClr val="bg1">
                    <a:lumMod val="50000"/>
                  </a:schemeClr>
                </a:solidFill>
                <a:latin typeface="Avenir Book"/>
                <a:cs typeface="Avenir Book"/>
                <a:sym typeface="Wingdings"/>
              </a:rPr>
              <a:t>... </a:t>
            </a:r>
            <a:endParaRPr lang="en-US" sz="3200" dirty="0">
              <a:solidFill>
                <a:schemeClr val="bg1">
                  <a:lumMod val="50000"/>
                </a:schemeClr>
              </a:solidFill>
              <a:latin typeface="Avenir Book"/>
              <a:cs typeface="Avenir Book"/>
              <a:sym typeface="Wingdings"/>
            </a:endParaRPr>
          </a:p>
          <a:p>
            <a:pPr algn="ctr"/>
            <a:endParaRPr lang="en-US" sz="3200" dirty="0" smtClean="0">
              <a:solidFill>
                <a:schemeClr val="bg1">
                  <a:lumMod val="50000"/>
                </a:schemeClr>
              </a:solidFill>
              <a:latin typeface="Avenir Book"/>
              <a:cs typeface="Avenir Book"/>
              <a:sym typeface="Wingdings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851255" y="6411295"/>
            <a:ext cx="760546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Avenir Book"/>
                <a:cs typeface="Avenir Book"/>
                <a:sym typeface="Wingdings"/>
              </a:rPr>
              <a:t> | </a:t>
            </a:r>
            <a:r>
              <a:rPr 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venir Book"/>
                <a:cs typeface="Avenir Book"/>
                <a:sym typeface="Wingdings"/>
              </a:rPr>
              <a:t>Bjork, 1994 | Yan, Clark, &amp; Bjork, 2016 </a:t>
            </a:r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Avenir Book"/>
                <a:cs typeface="Avenir Book"/>
                <a:sym typeface="Wingdings"/>
              </a:rPr>
              <a:t>| </a:t>
            </a:r>
            <a:r>
              <a:rPr 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venir Book"/>
                <a:cs typeface="Avenir Book"/>
                <a:sym typeface="Wingdings"/>
              </a:rPr>
              <a:t>	</a:t>
            </a:r>
            <a:endParaRPr lang="en-US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4500" y="1539301"/>
            <a:ext cx="4127500" cy="4292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669717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i="1" dirty="0" smtClean="0"/>
              <a:t>Un</a:t>
            </a:r>
            <a:r>
              <a:rPr lang="en-US" b="1" dirty="0" smtClean="0"/>
              <a:t>desirable Difficulties</a:t>
            </a:r>
            <a:endParaRPr lang="en-US" b="1" i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3200" dirty="0" smtClean="0"/>
              <a:t>Not the manifestation of a strategy </a:t>
            </a:r>
            <a:r>
              <a:rPr lang="en-US" sz="3200" i="1" dirty="0" smtClean="0"/>
              <a:t>per se..</a:t>
            </a:r>
          </a:p>
          <a:p>
            <a:pPr marL="0" indent="0">
              <a:buNone/>
            </a:pPr>
            <a:r>
              <a:rPr lang="en-US" sz="3200" dirty="0" smtClean="0"/>
              <a:t>...but the </a:t>
            </a:r>
            <a:r>
              <a:rPr lang="en-US" sz="3200" i="1" dirty="0" smtClean="0"/>
              <a:t>underlying processes</a:t>
            </a:r>
            <a:r>
              <a:rPr lang="en-US" sz="3200" dirty="0" smtClean="0"/>
              <a:t> engaged</a:t>
            </a:r>
          </a:p>
          <a:p>
            <a:pPr marL="0" indent="0">
              <a:buNone/>
            </a:pPr>
            <a:endParaRPr lang="en-US" sz="3200" dirty="0"/>
          </a:p>
          <a:p>
            <a:pPr marL="0" indent="0">
              <a:buNone/>
            </a:pPr>
            <a:r>
              <a:rPr lang="en-US" sz="2800" dirty="0" smtClean="0"/>
              <a:t>E.g., </a:t>
            </a:r>
          </a:p>
          <a:p>
            <a:pPr lvl="1"/>
            <a:r>
              <a:rPr lang="en-US" sz="2400" dirty="0" smtClean="0"/>
              <a:t>Retrieval practice benefits only if there is some sort of successful retrieval</a:t>
            </a:r>
          </a:p>
          <a:p>
            <a:pPr lvl="1"/>
            <a:r>
              <a:rPr lang="en-US" sz="2400" dirty="0" smtClean="0"/>
              <a:t>pre-tests are effective only if there is relevant prior knowledge to activate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30730" y="6087696"/>
            <a:ext cx="90132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solidFill>
                  <a:srgbClr val="266EB4"/>
                </a:solidFill>
                <a:latin typeface="Avenir Book"/>
                <a:cs typeface="Avenir Book"/>
              </a:rPr>
              <a:t>And: Optimal difficulty level will increase as learning increases</a:t>
            </a:r>
            <a:endParaRPr lang="en-US" sz="2400" b="1" dirty="0">
              <a:solidFill>
                <a:srgbClr val="266EB4"/>
              </a:solidFill>
              <a:latin typeface="Avenir Book"/>
              <a:cs typeface="Avenir Book"/>
            </a:endParaRPr>
          </a:p>
        </p:txBody>
      </p:sp>
    </p:spTree>
    <p:extLst>
      <p:ext uri="{BB962C8B-B14F-4D97-AF65-F5344CB8AC3E}">
        <p14:creationId xmlns:p14="http://schemas.microsoft.com/office/powerpoint/2010/main" val="141197578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Mindsets for Effective Learning</a:t>
            </a:r>
            <a:endParaRPr lang="en-US" dirty="0"/>
          </a:p>
        </p:txBody>
      </p:sp>
      <p:pic>
        <p:nvPicPr>
          <p:cNvPr id="4" name="Picture 3" descr="CalvinHobbes_Reactance.jpe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4853" y="1871692"/>
            <a:ext cx="7994293" cy="37600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296371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14"/>
          <p:cNvGrpSpPr/>
          <p:nvPr/>
        </p:nvGrpSpPr>
        <p:grpSpPr>
          <a:xfrm>
            <a:off x="457201" y="839987"/>
            <a:ext cx="2341072" cy="3068952"/>
            <a:chOff x="457201" y="839987"/>
            <a:chExt cx="2341072" cy="3068952"/>
          </a:xfrm>
        </p:grpSpPr>
        <p:graphicFrame>
          <p:nvGraphicFramePr>
            <p:cNvPr id="4" name="Chart 3"/>
            <p:cNvGraphicFramePr>
              <a:graphicFrameLocks/>
            </p:cNvGraphicFramePr>
            <p:nvPr>
              <p:extLst>
                <p:ext uri="{D42A27DB-BD31-4B8C-83A1-F6EECF244321}">
                  <p14:modId xmlns:p14="http://schemas.microsoft.com/office/powerpoint/2010/main" val="1845825874"/>
                </p:ext>
              </p:extLst>
            </p:nvPr>
          </p:nvGraphicFramePr>
          <p:xfrm>
            <a:off x="457201" y="839987"/>
            <a:ext cx="2341072" cy="3068952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  <p:grpSp>
          <p:nvGrpSpPr>
            <p:cNvPr id="19" name="Group 18"/>
            <p:cNvGrpSpPr/>
            <p:nvPr/>
          </p:nvGrpSpPr>
          <p:grpSpPr>
            <a:xfrm>
              <a:off x="1521863" y="2760134"/>
              <a:ext cx="952540" cy="549477"/>
              <a:chOff x="1521863" y="2760134"/>
              <a:chExt cx="952540" cy="549477"/>
            </a:xfrm>
          </p:grpSpPr>
          <p:cxnSp>
            <p:nvCxnSpPr>
              <p:cNvPr id="14" name="Straight Arrow Connector 13"/>
              <p:cNvCxnSpPr/>
              <p:nvPr/>
            </p:nvCxnSpPr>
            <p:spPr>
              <a:xfrm flipH="1" flipV="1">
                <a:off x="1862666" y="2760134"/>
                <a:ext cx="101601" cy="254000"/>
              </a:xfrm>
              <a:prstGeom prst="straightConnector1">
                <a:avLst/>
              </a:prstGeom>
              <a:ln w="6350" cmpd="sng">
                <a:tailEnd type="arrow"/>
              </a:ln>
              <a:effectLst/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18" name="TextBox 17"/>
              <p:cNvSpPr txBox="1"/>
              <p:nvPr/>
            </p:nvSpPr>
            <p:spPr>
              <a:xfrm>
                <a:off x="1521863" y="3048001"/>
                <a:ext cx="952540" cy="2616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100" b="1" dirty="0" smtClean="0">
                    <a:latin typeface="Avenir Book"/>
                    <a:cs typeface="Avenir Book"/>
                  </a:rPr>
                  <a:t>Actual</a:t>
                </a:r>
              </a:p>
            </p:txBody>
          </p:sp>
        </p:grpSp>
      </p:grpSp>
      <p:grpSp>
        <p:nvGrpSpPr>
          <p:cNvPr id="57" name="Group 56"/>
          <p:cNvGrpSpPr/>
          <p:nvPr/>
        </p:nvGrpSpPr>
        <p:grpSpPr>
          <a:xfrm>
            <a:off x="3016578" y="892885"/>
            <a:ext cx="2699042" cy="3016054"/>
            <a:chOff x="3016578" y="892885"/>
            <a:chExt cx="2699042" cy="3016054"/>
          </a:xfrm>
        </p:grpSpPr>
        <p:graphicFrame>
          <p:nvGraphicFramePr>
            <p:cNvPr id="5" name="Chart 4"/>
            <p:cNvGraphicFramePr>
              <a:graphicFrameLocks/>
            </p:cNvGraphicFramePr>
            <p:nvPr>
              <p:extLst>
                <p:ext uri="{D42A27DB-BD31-4B8C-83A1-F6EECF244321}">
                  <p14:modId xmlns:p14="http://schemas.microsoft.com/office/powerpoint/2010/main" val="1638997987"/>
                </p:ext>
              </p:extLst>
            </p:nvPr>
          </p:nvGraphicFramePr>
          <p:xfrm>
            <a:off x="3016578" y="892885"/>
            <a:ext cx="2699042" cy="3016054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grpSp>
          <p:nvGrpSpPr>
            <p:cNvPr id="25" name="Group 24"/>
            <p:cNvGrpSpPr/>
            <p:nvPr/>
          </p:nvGrpSpPr>
          <p:grpSpPr>
            <a:xfrm>
              <a:off x="4315859" y="2869345"/>
              <a:ext cx="952540" cy="549477"/>
              <a:chOff x="1521863" y="2760134"/>
              <a:chExt cx="952540" cy="549477"/>
            </a:xfrm>
          </p:grpSpPr>
          <p:cxnSp>
            <p:nvCxnSpPr>
              <p:cNvPr id="27" name="Straight Arrow Connector 26"/>
              <p:cNvCxnSpPr/>
              <p:nvPr/>
            </p:nvCxnSpPr>
            <p:spPr>
              <a:xfrm flipH="1" flipV="1">
                <a:off x="1862666" y="2760134"/>
                <a:ext cx="101601" cy="254000"/>
              </a:xfrm>
              <a:prstGeom prst="straightConnector1">
                <a:avLst/>
              </a:prstGeom>
              <a:ln w="6350" cmpd="sng">
                <a:tailEnd type="arrow"/>
              </a:ln>
              <a:effectLst/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29" name="TextBox 28"/>
              <p:cNvSpPr txBox="1"/>
              <p:nvPr/>
            </p:nvSpPr>
            <p:spPr>
              <a:xfrm>
                <a:off x="1521863" y="3048001"/>
                <a:ext cx="952540" cy="2616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100" b="1" dirty="0" smtClean="0">
                    <a:latin typeface="Avenir Book"/>
                    <a:cs typeface="Avenir Book"/>
                  </a:rPr>
                  <a:t>Actual</a:t>
                </a:r>
              </a:p>
            </p:txBody>
          </p:sp>
        </p:grpSp>
      </p:grpSp>
      <p:grpSp>
        <p:nvGrpSpPr>
          <p:cNvPr id="12" name="Group 11"/>
          <p:cNvGrpSpPr/>
          <p:nvPr/>
        </p:nvGrpSpPr>
        <p:grpSpPr>
          <a:xfrm>
            <a:off x="238896" y="3908939"/>
            <a:ext cx="2559377" cy="2887866"/>
            <a:chOff x="238896" y="3908939"/>
            <a:chExt cx="2559377" cy="2887866"/>
          </a:xfrm>
        </p:grpSpPr>
        <p:graphicFrame>
          <p:nvGraphicFramePr>
            <p:cNvPr id="7" name="Chart 6"/>
            <p:cNvGraphicFramePr>
              <a:graphicFrameLocks/>
            </p:cNvGraphicFramePr>
            <p:nvPr>
              <p:extLst>
                <p:ext uri="{D42A27DB-BD31-4B8C-83A1-F6EECF244321}">
                  <p14:modId xmlns:p14="http://schemas.microsoft.com/office/powerpoint/2010/main" val="3360418417"/>
                </p:ext>
              </p:extLst>
            </p:nvPr>
          </p:nvGraphicFramePr>
          <p:xfrm>
            <a:off x="238896" y="3908939"/>
            <a:ext cx="2559377" cy="2887866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  <p:grpSp>
          <p:nvGrpSpPr>
            <p:cNvPr id="35" name="Group 34"/>
            <p:cNvGrpSpPr/>
            <p:nvPr/>
          </p:nvGrpSpPr>
          <p:grpSpPr>
            <a:xfrm>
              <a:off x="1521863" y="5494011"/>
              <a:ext cx="952540" cy="566412"/>
              <a:chOff x="1521863" y="2506134"/>
              <a:chExt cx="952540" cy="566412"/>
            </a:xfrm>
          </p:grpSpPr>
          <p:cxnSp>
            <p:nvCxnSpPr>
              <p:cNvPr id="37" name="Straight Arrow Connector 36"/>
              <p:cNvCxnSpPr/>
              <p:nvPr/>
            </p:nvCxnSpPr>
            <p:spPr>
              <a:xfrm flipH="1" flipV="1">
                <a:off x="1521863" y="2506134"/>
                <a:ext cx="357740" cy="254000"/>
              </a:xfrm>
              <a:prstGeom prst="straightConnector1">
                <a:avLst/>
              </a:prstGeom>
              <a:ln w="6350" cmpd="sng">
                <a:tailEnd type="arrow"/>
              </a:ln>
              <a:effectLst/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39" name="TextBox 38"/>
              <p:cNvSpPr txBox="1"/>
              <p:nvPr/>
            </p:nvSpPr>
            <p:spPr>
              <a:xfrm>
                <a:off x="1521863" y="2810936"/>
                <a:ext cx="952540" cy="2616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100" b="1" dirty="0" smtClean="0">
                    <a:latin typeface="Avenir Book"/>
                    <a:cs typeface="Avenir Book"/>
                  </a:rPr>
                  <a:t>Actual</a:t>
                </a:r>
              </a:p>
            </p:txBody>
          </p:sp>
        </p:grpSp>
      </p:grpSp>
      <p:grpSp>
        <p:nvGrpSpPr>
          <p:cNvPr id="9" name="Group 8"/>
          <p:cNvGrpSpPr/>
          <p:nvPr/>
        </p:nvGrpSpPr>
        <p:grpSpPr>
          <a:xfrm>
            <a:off x="3155499" y="4016923"/>
            <a:ext cx="2560121" cy="2779882"/>
            <a:chOff x="3155499" y="4016923"/>
            <a:chExt cx="2560121" cy="2779882"/>
          </a:xfrm>
        </p:grpSpPr>
        <p:graphicFrame>
          <p:nvGraphicFramePr>
            <p:cNvPr id="8" name="Chart 7"/>
            <p:cNvGraphicFramePr>
              <a:graphicFrameLocks/>
            </p:cNvGraphicFramePr>
            <p:nvPr>
              <p:extLst>
                <p:ext uri="{D42A27DB-BD31-4B8C-83A1-F6EECF244321}">
                  <p14:modId xmlns:p14="http://schemas.microsoft.com/office/powerpoint/2010/main" val="230668480"/>
                </p:ext>
              </p:extLst>
            </p:nvPr>
          </p:nvGraphicFramePr>
          <p:xfrm>
            <a:off x="3155499" y="4016923"/>
            <a:ext cx="2560121" cy="2779882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5"/>
            </a:graphicData>
          </a:graphic>
        </p:graphicFrame>
        <p:grpSp>
          <p:nvGrpSpPr>
            <p:cNvPr id="45" name="Group 44"/>
            <p:cNvGrpSpPr/>
            <p:nvPr/>
          </p:nvGrpSpPr>
          <p:grpSpPr>
            <a:xfrm>
              <a:off x="4180392" y="5857219"/>
              <a:ext cx="952540" cy="566412"/>
              <a:chOff x="1521863" y="2607732"/>
              <a:chExt cx="952540" cy="566412"/>
            </a:xfrm>
          </p:grpSpPr>
          <p:cxnSp>
            <p:nvCxnSpPr>
              <p:cNvPr id="47" name="Straight Arrow Connector 46"/>
              <p:cNvCxnSpPr/>
              <p:nvPr/>
            </p:nvCxnSpPr>
            <p:spPr>
              <a:xfrm flipH="1" flipV="1">
                <a:off x="1778001" y="2607732"/>
                <a:ext cx="101601" cy="254000"/>
              </a:xfrm>
              <a:prstGeom prst="straightConnector1">
                <a:avLst/>
              </a:prstGeom>
              <a:ln w="6350" cmpd="sng">
                <a:tailEnd type="arrow"/>
              </a:ln>
              <a:effectLst/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49" name="TextBox 48"/>
              <p:cNvSpPr txBox="1"/>
              <p:nvPr/>
            </p:nvSpPr>
            <p:spPr>
              <a:xfrm>
                <a:off x="1521863" y="2912534"/>
                <a:ext cx="952540" cy="2616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100" b="1" dirty="0" smtClean="0">
                    <a:latin typeface="Avenir Book"/>
                    <a:cs typeface="Avenir Book"/>
                  </a:rPr>
                  <a:t>Actual</a:t>
                </a:r>
              </a:p>
            </p:txBody>
          </p:sp>
        </p:grpSp>
      </p:grpSp>
      <p:grpSp>
        <p:nvGrpSpPr>
          <p:cNvPr id="56" name="Group 55"/>
          <p:cNvGrpSpPr/>
          <p:nvPr/>
        </p:nvGrpSpPr>
        <p:grpSpPr>
          <a:xfrm>
            <a:off x="5973617" y="945244"/>
            <a:ext cx="2568776" cy="3162117"/>
            <a:chOff x="5973617" y="945244"/>
            <a:chExt cx="2568776" cy="3162117"/>
          </a:xfrm>
        </p:grpSpPr>
        <p:graphicFrame>
          <p:nvGraphicFramePr>
            <p:cNvPr id="6" name="Chart 5"/>
            <p:cNvGraphicFramePr>
              <a:graphicFrameLocks/>
            </p:cNvGraphicFramePr>
            <p:nvPr>
              <p:extLst>
                <p:ext uri="{D42A27DB-BD31-4B8C-83A1-F6EECF244321}">
                  <p14:modId xmlns:p14="http://schemas.microsoft.com/office/powerpoint/2010/main" val="1611743617"/>
                </p:ext>
              </p:extLst>
            </p:nvPr>
          </p:nvGraphicFramePr>
          <p:xfrm>
            <a:off x="5973617" y="945244"/>
            <a:ext cx="2460891" cy="3162117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6"/>
            </a:graphicData>
          </a:graphic>
        </p:graphicFrame>
        <p:sp>
          <p:nvSpPr>
            <p:cNvPr id="11" name="TextBox 10"/>
            <p:cNvSpPr txBox="1"/>
            <p:nvPr/>
          </p:nvSpPr>
          <p:spPr>
            <a:xfrm rot="16200000">
              <a:off x="7261721" y="2321383"/>
              <a:ext cx="2315123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00" b="1" dirty="0" smtClean="0">
                  <a:latin typeface="Avenir Book"/>
                  <a:cs typeface="Avenir Book"/>
                </a:rPr>
                <a:t>Rating of Training</a:t>
              </a:r>
              <a:endParaRPr lang="en-US" sz="1000" b="1" dirty="0">
                <a:latin typeface="Avenir Book"/>
                <a:cs typeface="Avenir Book"/>
              </a:endParaRPr>
            </a:p>
          </p:txBody>
        </p:sp>
        <p:grpSp>
          <p:nvGrpSpPr>
            <p:cNvPr id="50" name="Group 49"/>
            <p:cNvGrpSpPr/>
            <p:nvPr/>
          </p:nvGrpSpPr>
          <p:grpSpPr>
            <a:xfrm>
              <a:off x="6819860" y="2707621"/>
              <a:ext cx="952540" cy="566412"/>
              <a:chOff x="1521863" y="2607732"/>
              <a:chExt cx="952540" cy="566412"/>
            </a:xfrm>
          </p:grpSpPr>
          <p:cxnSp>
            <p:nvCxnSpPr>
              <p:cNvPr id="52" name="Straight Arrow Connector 51"/>
              <p:cNvCxnSpPr/>
              <p:nvPr/>
            </p:nvCxnSpPr>
            <p:spPr>
              <a:xfrm flipH="1" flipV="1">
                <a:off x="1778001" y="2607732"/>
                <a:ext cx="101601" cy="254000"/>
              </a:xfrm>
              <a:prstGeom prst="straightConnector1">
                <a:avLst/>
              </a:prstGeom>
              <a:ln w="6350" cmpd="sng">
                <a:tailEnd type="arrow"/>
              </a:ln>
              <a:effectLst/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54" name="TextBox 53"/>
              <p:cNvSpPr txBox="1"/>
              <p:nvPr/>
            </p:nvSpPr>
            <p:spPr>
              <a:xfrm>
                <a:off x="1521863" y="2912534"/>
                <a:ext cx="952540" cy="2616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100" b="1" dirty="0" smtClean="0">
                    <a:latin typeface="Avenir Book"/>
                    <a:cs typeface="Avenir Book"/>
                  </a:rPr>
                  <a:t>Actual</a:t>
                </a:r>
              </a:p>
            </p:txBody>
          </p:sp>
        </p:grpSp>
      </p:grpSp>
      <p:grpSp>
        <p:nvGrpSpPr>
          <p:cNvPr id="3" name="Group 2"/>
          <p:cNvGrpSpPr/>
          <p:nvPr/>
        </p:nvGrpSpPr>
        <p:grpSpPr>
          <a:xfrm>
            <a:off x="5901825" y="3977242"/>
            <a:ext cx="2394348" cy="2819564"/>
            <a:chOff x="5901825" y="3977242"/>
            <a:chExt cx="2394348" cy="2819564"/>
          </a:xfrm>
        </p:grpSpPr>
        <p:graphicFrame>
          <p:nvGraphicFramePr>
            <p:cNvPr id="55" name="Chart 54"/>
            <p:cNvGraphicFramePr>
              <a:graphicFrameLocks/>
            </p:cNvGraphicFramePr>
            <p:nvPr>
              <p:extLst>
                <p:ext uri="{D42A27DB-BD31-4B8C-83A1-F6EECF244321}">
                  <p14:modId xmlns:p14="http://schemas.microsoft.com/office/powerpoint/2010/main" val="2674590500"/>
                </p:ext>
              </p:extLst>
            </p:nvPr>
          </p:nvGraphicFramePr>
          <p:xfrm>
            <a:off x="5901825" y="3977242"/>
            <a:ext cx="2394348" cy="2819564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7"/>
            </a:graphicData>
          </a:graphic>
        </p:graphicFrame>
        <p:grpSp>
          <p:nvGrpSpPr>
            <p:cNvPr id="59" name="Group 58"/>
            <p:cNvGrpSpPr/>
            <p:nvPr/>
          </p:nvGrpSpPr>
          <p:grpSpPr>
            <a:xfrm>
              <a:off x="6755056" y="5874986"/>
              <a:ext cx="952540" cy="549477"/>
              <a:chOff x="1779861" y="2303768"/>
              <a:chExt cx="952540" cy="549477"/>
            </a:xfrm>
          </p:grpSpPr>
          <p:cxnSp>
            <p:nvCxnSpPr>
              <p:cNvPr id="61" name="Straight Arrow Connector 60"/>
              <p:cNvCxnSpPr/>
              <p:nvPr/>
            </p:nvCxnSpPr>
            <p:spPr>
              <a:xfrm flipH="1" flipV="1">
                <a:off x="2120664" y="2303768"/>
                <a:ext cx="101601" cy="254000"/>
              </a:xfrm>
              <a:prstGeom prst="straightConnector1">
                <a:avLst/>
              </a:prstGeom>
              <a:ln w="6350" cmpd="sng">
                <a:tailEnd type="arrow"/>
              </a:ln>
              <a:effectLst/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63" name="TextBox 62"/>
              <p:cNvSpPr txBox="1"/>
              <p:nvPr/>
            </p:nvSpPr>
            <p:spPr>
              <a:xfrm>
                <a:off x="1779861" y="2591635"/>
                <a:ext cx="952540" cy="2616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100" b="1" dirty="0" smtClean="0">
                    <a:latin typeface="Avenir Book"/>
                    <a:cs typeface="Avenir Book"/>
                  </a:rPr>
                  <a:t>Actual</a:t>
                </a:r>
              </a:p>
            </p:txBody>
          </p:sp>
        </p:grpSp>
      </p:grpSp>
      <p:sp>
        <p:nvSpPr>
          <p:cNvPr id="2" name="TextBox 1"/>
          <p:cNvSpPr txBox="1"/>
          <p:nvPr/>
        </p:nvSpPr>
        <p:spPr>
          <a:xfrm>
            <a:off x="576332" y="945244"/>
            <a:ext cx="2164419" cy="369332"/>
          </a:xfrm>
          <a:prstGeom prst="rect">
            <a:avLst/>
          </a:prstGeom>
          <a:solidFill>
            <a:srgbClr val="FCE252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latin typeface="Avenir Book"/>
                <a:cs typeface="Avenir Book"/>
              </a:rPr>
              <a:t>Generation</a:t>
            </a:r>
            <a:endParaRPr lang="en-US" dirty="0">
              <a:latin typeface="Avenir Book"/>
              <a:cs typeface="Avenir Book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3365893" y="951024"/>
            <a:ext cx="2310610" cy="369332"/>
          </a:xfrm>
          <a:prstGeom prst="rect">
            <a:avLst/>
          </a:prstGeom>
          <a:solidFill>
            <a:srgbClr val="FCE252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latin typeface="Avenir Book"/>
                <a:cs typeface="Avenir Book"/>
              </a:rPr>
              <a:t>Interleaving Skills</a:t>
            </a:r>
            <a:endParaRPr lang="en-US" dirty="0">
              <a:latin typeface="Avenir Book"/>
              <a:cs typeface="Avenir Book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6261322" y="951024"/>
            <a:ext cx="2141407" cy="369332"/>
          </a:xfrm>
          <a:prstGeom prst="rect">
            <a:avLst/>
          </a:prstGeom>
          <a:solidFill>
            <a:srgbClr val="FCE252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latin typeface="Avenir Book"/>
                <a:cs typeface="Avenir Book"/>
              </a:rPr>
              <a:t>Spacing</a:t>
            </a:r>
            <a:endParaRPr lang="en-US" dirty="0">
              <a:latin typeface="Avenir Book"/>
              <a:cs typeface="Avenir Book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683981" y="3977242"/>
            <a:ext cx="2164419" cy="369332"/>
          </a:xfrm>
          <a:prstGeom prst="rect">
            <a:avLst/>
          </a:prstGeom>
          <a:solidFill>
            <a:srgbClr val="FCE252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latin typeface="Avenir Book"/>
                <a:cs typeface="Avenir Book"/>
              </a:rPr>
              <a:t>Pre-testing</a:t>
            </a:r>
            <a:endParaRPr lang="en-US" dirty="0">
              <a:latin typeface="Avenir Book"/>
              <a:cs typeface="Avenir Book"/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3391927" y="4016923"/>
            <a:ext cx="2310611" cy="338554"/>
          </a:xfrm>
          <a:prstGeom prst="rect">
            <a:avLst/>
          </a:prstGeom>
          <a:solidFill>
            <a:srgbClr val="FCE252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>
                <a:latin typeface="Avenir Book"/>
                <a:cs typeface="Avenir Book"/>
              </a:rPr>
              <a:t>Interleaving Concepts</a:t>
            </a:r>
            <a:endParaRPr lang="en-US" sz="1600" dirty="0">
              <a:latin typeface="Avenir Book"/>
              <a:cs typeface="Avenir Book"/>
            </a:endParaRPr>
          </a:p>
        </p:txBody>
      </p:sp>
      <p:sp>
        <p:nvSpPr>
          <p:cNvPr id="66" name="TextBox 65"/>
          <p:cNvSpPr txBox="1"/>
          <p:nvPr/>
        </p:nvSpPr>
        <p:spPr>
          <a:xfrm>
            <a:off x="6238310" y="3977242"/>
            <a:ext cx="2164419" cy="369332"/>
          </a:xfrm>
          <a:prstGeom prst="rect">
            <a:avLst/>
          </a:prstGeom>
          <a:solidFill>
            <a:srgbClr val="FCE252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latin typeface="Avenir Book"/>
                <a:cs typeface="Avenir Book"/>
              </a:rPr>
              <a:t>Stability Bias</a:t>
            </a:r>
            <a:endParaRPr lang="en-US" dirty="0">
              <a:latin typeface="Avenir Book"/>
              <a:cs typeface="Avenir Book"/>
            </a:endParaRPr>
          </a:p>
        </p:txBody>
      </p:sp>
      <p:sp>
        <p:nvSpPr>
          <p:cNvPr id="41" name="Title 15"/>
          <p:cNvSpPr>
            <a:spLocks noGrp="1"/>
          </p:cNvSpPr>
          <p:nvPr>
            <p:ph type="title"/>
          </p:nvPr>
        </p:nvSpPr>
        <p:spPr>
          <a:xfrm>
            <a:off x="457200" y="-32416"/>
            <a:ext cx="8229600" cy="1143000"/>
          </a:xfrm>
        </p:spPr>
        <p:txBody>
          <a:bodyPr>
            <a:noAutofit/>
          </a:bodyPr>
          <a:lstStyle/>
          <a:p>
            <a:r>
              <a:rPr lang="en-US" sz="2800" dirty="0" smtClean="0"/>
              <a:t>We don’t know what is good for our own learning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18728326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14"/>
          <p:cNvGrpSpPr/>
          <p:nvPr/>
        </p:nvGrpSpPr>
        <p:grpSpPr>
          <a:xfrm>
            <a:off x="457201" y="839987"/>
            <a:ext cx="2341072" cy="3068952"/>
            <a:chOff x="457201" y="839987"/>
            <a:chExt cx="2341072" cy="3068952"/>
          </a:xfrm>
        </p:grpSpPr>
        <p:graphicFrame>
          <p:nvGraphicFramePr>
            <p:cNvPr id="4" name="Chart 3"/>
            <p:cNvGraphicFramePr>
              <a:graphicFrameLocks/>
            </p:cNvGraphicFramePr>
            <p:nvPr>
              <p:extLst>
                <p:ext uri="{D42A27DB-BD31-4B8C-83A1-F6EECF244321}">
                  <p14:modId xmlns:p14="http://schemas.microsoft.com/office/powerpoint/2010/main" val="3863139465"/>
                </p:ext>
              </p:extLst>
            </p:nvPr>
          </p:nvGraphicFramePr>
          <p:xfrm>
            <a:off x="457201" y="839987"/>
            <a:ext cx="2341072" cy="3068952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  <p:grpSp>
          <p:nvGrpSpPr>
            <p:cNvPr id="19" name="Group 18"/>
            <p:cNvGrpSpPr/>
            <p:nvPr/>
          </p:nvGrpSpPr>
          <p:grpSpPr>
            <a:xfrm>
              <a:off x="1521863" y="1456268"/>
              <a:ext cx="1157879" cy="1853343"/>
              <a:chOff x="1521863" y="1456268"/>
              <a:chExt cx="1157879" cy="1853343"/>
            </a:xfrm>
          </p:grpSpPr>
          <p:cxnSp>
            <p:nvCxnSpPr>
              <p:cNvPr id="13" name="Straight Arrow Connector 12"/>
              <p:cNvCxnSpPr/>
              <p:nvPr/>
            </p:nvCxnSpPr>
            <p:spPr>
              <a:xfrm flipH="1">
                <a:off x="1845733" y="1727200"/>
                <a:ext cx="118534" cy="186267"/>
              </a:xfrm>
              <a:prstGeom prst="straightConnector1">
                <a:avLst/>
              </a:prstGeom>
              <a:ln w="6350" cmpd="sng">
                <a:tailEnd type="arrow"/>
              </a:ln>
              <a:effectLst/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4" name="Straight Arrow Connector 13"/>
              <p:cNvCxnSpPr/>
              <p:nvPr/>
            </p:nvCxnSpPr>
            <p:spPr>
              <a:xfrm flipH="1" flipV="1">
                <a:off x="1862666" y="2760134"/>
                <a:ext cx="101601" cy="254000"/>
              </a:xfrm>
              <a:prstGeom prst="straightConnector1">
                <a:avLst/>
              </a:prstGeom>
              <a:ln w="6350" cmpd="sng">
                <a:tailEnd type="arrow"/>
              </a:ln>
              <a:effectLst/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17" name="TextBox 16"/>
              <p:cNvSpPr txBox="1"/>
              <p:nvPr/>
            </p:nvSpPr>
            <p:spPr>
              <a:xfrm>
                <a:off x="1727202" y="1456268"/>
                <a:ext cx="952540" cy="2616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100" b="1" dirty="0" smtClean="0">
                    <a:latin typeface="Avenir Book"/>
                    <a:cs typeface="Avenir Book"/>
                  </a:rPr>
                  <a:t>Predicted</a:t>
                </a:r>
                <a:endParaRPr lang="en-US" sz="1100" b="1" dirty="0">
                  <a:latin typeface="Avenir Book"/>
                  <a:cs typeface="Avenir Book"/>
                </a:endParaRPr>
              </a:p>
            </p:txBody>
          </p:sp>
          <p:sp>
            <p:nvSpPr>
              <p:cNvPr id="18" name="TextBox 17"/>
              <p:cNvSpPr txBox="1"/>
              <p:nvPr/>
            </p:nvSpPr>
            <p:spPr>
              <a:xfrm>
                <a:off x="1521863" y="3048001"/>
                <a:ext cx="952540" cy="2616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100" b="1" dirty="0" smtClean="0">
                    <a:latin typeface="Avenir Book"/>
                    <a:cs typeface="Avenir Book"/>
                  </a:rPr>
                  <a:t>Actual</a:t>
                </a:r>
              </a:p>
            </p:txBody>
          </p:sp>
        </p:grpSp>
      </p:grpSp>
      <p:grpSp>
        <p:nvGrpSpPr>
          <p:cNvPr id="57" name="Group 56"/>
          <p:cNvGrpSpPr/>
          <p:nvPr/>
        </p:nvGrpSpPr>
        <p:grpSpPr>
          <a:xfrm>
            <a:off x="3016578" y="892885"/>
            <a:ext cx="2699042" cy="3016054"/>
            <a:chOff x="3016578" y="892885"/>
            <a:chExt cx="2699042" cy="3016054"/>
          </a:xfrm>
        </p:grpSpPr>
        <p:graphicFrame>
          <p:nvGraphicFramePr>
            <p:cNvPr id="5" name="Chart 4"/>
            <p:cNvGraphicFramePr>
              <a:graphicFrameLocks/>
            </p:cNvGraphicFramePr>
            <p:nvPr>
              <p:extLst>
                <p:ext uri="{D42A27DB-BD31-4B8C-83A1-F6EECF244321}">
                  <p14:modId xmlns:p14="http://schemas.microsoft.com/office/powerpoint/2010/main" val="1543942734"/>
                </p:ext>
              </p:extLst>
            </p:nvPr>
          </p:nvGraphicFramePr>
          <p:xfrm>
            <a:off x="3016578" y="892885"/>
            <a:ext cx="2699042" cy="3016054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grpSp>
          <p:nvGrpSpPr>
            <p:cNvPr id="25" name="Group 24"/>
            <p:cNvGrpSpPr/>
            <p:nvPr/>
          </p:nvGrpSpPr>
          <p:grpSpPr>
            <a:xfrm>
              <a:off x="4315859" y="1565479"/>
              <a:ext cx="1157879" cy="1853343"/>
              <a:chOff x="1521863" y="1456268"/>
              <a:chExt cx="1157879" cy="1853343"/>
            </a:xfrm>
          </p:grpSpPr>
          <p:cxnSp>
            <p:nvCxnSpPr>
              <p:cNvPr id="26" name="Straight Arrow Connector 25"/>
              <p:cNvCxnSpPr/>
              <p:nvPr/>
            </p:nvCxnSpPr>
            <p:spPr>
              <a:xfrm flipH="1">
                <a:off x="1845733" y="1727200"/>
                <a:ext cx="118534" cy="186267"/>
              </a:xfrm>
              <a:prstGeom prst="straightConnector1">
                <a:avLst/>
              </a:prstGeom>
              <a:ln w="6350" cmpd="sng">
                <a:tailEnd type="arrow"/>
              </a:ln>
              <a:effectLst/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27" name="Straight Arrow Connector 26"/>
              <p:cNvCxnSpPr/>
              <p:nvPr/>
            </p:nvCxnSpPr>
            <p:spPr>
              <a:xfrm flipH="1" flipV="1">
                <a:off x="1862666" y="2760134"/>
                <a:ext cx="101601" cy="254000"/>
              </a:xfrm>
              <a:prstGeom prst="straightConnector1">
                <a:avLst/>
              </a:prstGeom>
              <a:ln w="6350" cmpd="sng">
                <a:tailEnd type="arrow"/>
              </a:ln>
              <a:effectLst/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28" name="TextBox 27"/>
              <p:cNvSpPr txBox="1"/>
              <p:nvPr/>
            </p:nvSpPr>
            <p:spPr>
              <a:xfrm>
                <a:off x="1727202" y="1456268"/>
                <a:ext cx="952540" cy="2616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100" b="1" dirty="0" smtClean="0">
                    <a:latin typeface="Avenir Book"/>
                    <a:cs typeface="Avenir Book"/>
                  </a:rPr>
                  <a:t>Predicted</a:t>
                </a:r>
                <a:endParaRPr lang="en-US" sz="1100" b="1" dirty="0">
                  <a:latin typeface="Avenir Book"/>
                  <a:cs typeface="Avenir Book"/>
                </a:endParaRPr>
              </a:p>
            </p:txBody>
          </p:sp>
          <p:sp>
            <p:nvSpPr>
              <p:cNvPr id="29" name="TextBox 28"/>
              <p:cNvSpPr txBox="1"/>
              <p:nvPr/>
            </p:nvSpPr>
            <p:spPr>
              <a:xfrm>
                <a:off x="1521863" y="3048001"/>
                <a:ext cx="952540" cy="2616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100" b="1" dirty="0" smtClean="0">
                    <a:latin typeface="Avenir Book"/>
                    <a:cs typeface="Avenir Book"/>
                  </a:rPr>
                  <a:t>Actual</a:t>
                </a:r>
              </a:p>
            </p:txBody>
          </p:sp>
        </p:grpSp>
      </p:grpSp>
      <p:grpSp>
        <p:nvGrpSpPr>
          <p:cNvPr id="12" name="Group 11"/>
          <p:cNvGrpSpPr/>
          <p:nvPr/>
        </p:nvGrpSpPr>
        <p:grpSpPr>
          <a:xfrm>
            <a:off x="238896" y="3908939"/>
            <a:ext cx="2559377" cy="2887866"/>
            <a:chOff x="238896" y="3908939"/>
            <a:chExt cx="2559377" cy="2887866"/>
          </a:xfrm>
        </p:grpSpPr>
        <p:graphicFrame>
          <p:nvGraphicFramePr>
            <p:cNvPr id="7" name="Chart 6"/>
            <p:cNvGraphicFramePr>
              <a:graphicFrameLocks/>
            </p:cNvGraphicFramePr>
            <p:nvPr>
              <p:extLst>
                <p:ext uri="{D42A27DB-BD31-4B8C-83A1-F6EECF244321}">
                  <p14:modId xmlns:p14="http://schemas.microsoft.com/office/powerpoint/2010/main" val="2297381742"/>
                </p:ext>
              </p:extLst>
            </p:nvPr>
          </p:nvGraphicFramePr>
          <p:xfrm>
            <a:off x="238896" y="3908939"/>
            <a:ext cx="2559377" cy="2887866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  <p:grpSp>
          <p:nvGrpSpPr>
            <p:cNvPr id="35" name="Group 34"/>
            <p:cNvGrpSpPr/>
            <p:nvPr/>
          </p:nvGrpSpPr>
          <p:grpSpPr>
            <a:xfrm>
              <a:off x="1045594" y="4453467"/>
              <a:ext cx="1428809" cy="1606956"/>
              <a:chOff x="1045594" y="1465590"/>
              <a:chExt cx="1428809" cy="1606956"/>
            </a:xfrm>
          </p:grpSpPr>
          <p:cxnSp>
            <p:nvCxnSpPr>
              <p:cNvPr id="36" name="Straight Arrow Connector 35"/>
              <p:cNvCxnSpPr/>
              <p:nvPr/>
            </p:nvCxnSpPr>
            <p:spPr>
              <a:xfrm>
                <a:off x="1521863" y="1727200"/>
                <a:ext cx="1" cy="237066"/>
              </a:xfrm>
              <a:prstGeom prst="straightConnector1">
                <a:avLst/>
              </a:prstGeom>
              <a:ln w="6350" cmpd="sng">
                <a:tailEnd type="arrow"/>
              </a:ln>
              <a:effectLst/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7" name="Straight Arrow Connector 36"/>
              <p:cNvCxnSpPr/>
              <p:nvPr/>
            </p:nvCxnSpPr>
            <p:spPr>
              <a:xfrm flipH="1" flipV="1">
                <a:off x="1521863" y="2506134"/>
                <a:ext cx="357740" cy="254000"/>
              </a:xfrm>
              <a:prstGeom prst="straightConnector1">
                <a:avLst/>
              </a:prstGeom>
              <a:ln w="6350" cmpd="sng">
                <a:tailEnd type="arrow"/>
              </a:ln>
              <a:effectLst/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38" name="TextBox 37"/>
              <p:cNvSpPr txBox="1"/>
              <p:nvPr/>
            </p:nvSpPr>
            <p:spPr>
              <a:xfrm>
                <a:off x="1045594" y="1465590"/>
                <a:ext cx="952540" cy="2616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100" b="1" dirty="0" smtClean="0">
                    <a:latin typeface="Avenir Book"/>
                    <a:cs typeface="Avenir Book"/>
                  </a:rPr>
                  <a:t>Judged</a:t>
                </a:r>
                <a:endParaRPr lang="en-US" sz="1100" b="1" dirty="0">
                  <a:latin typeface="Avenir Book"/>
                  <a:cs typeface="Avenir Book"/>
                </a:endParaRPr>
              </a:p>
            </p:txBody>
          </p:sp>
          <p:sp>
            <p:nvSpPr>
              <p:cNvPr id="39" name="TextBox 38"/>
              <p:cNvSpPr txBox="1"/>
              <p:nvPr/>
            </p:nvSpPr>
            <p:spPr>
              <a:xfrm>
                <a:off x="1521863" y="2810936"/>
                <a:ext cx="952540" cy="2616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100" b="1" dirty="0" smtClean="0">
                    <a:latin typeface="Avenir Book"/>
                    <a:cs typeface="Avenir Book"/>
                  </a:rPr>
                  <a:t>Actual</a:t>
                </a:r>
              </a:p>
            </p:txBody>
          </p:sp>
        </p:grpSp>
      </p:grpSp>
      <p:grpSp>
        <p:nvGrpSpPr>
          <p:cNvPr id="9" name="Group 8"/>
          <p:cNvGrpSpPr/>
          <p:nvPr/>
        </p:nvGrpSpPr>
        <p:grpSpPr>
          <a:xfrm>
            <a:off x="3155499" y="4016923"/>
            <a:ext cx="2560121" cy="2779882"/>
            <a:chOff x="3155499" y="4016923"/>
            <a:chExt cx="2560121" cy="2779882"/>
          </a:xfrm>
        </p:grpSpPr>
        <p:graphicFrame>
          <p:nvGraphicFramePr>
            <p:cNvPr id="8" name="Chart 7"/>
            <p:cNvGraphicFramePr>
              <a:graphicFrameLocks/>
            </p:cNvGraphicFramePr>
            <p:nvPr>
              <p:extLst>
                <p:ext uri="{D42A27DB-BD31-4B8C-83A1-F6EECF244321}">
                  <p14:modId xmlns:p14="http://schemas.microsoft.com/office/powerpoint/2010/main" val="67654836"/>
                </p:ext>
              </p:extLst>
            </p:nvPr>
          </p:nvGraphicFramePr>
          <p:xfrm>
            <a:off x="3155499" y="4016923"/>
            <a:ext cx="2560121" cy="2779882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5"/>
            </a:graphicData>
          </a:graphic>
        </p:graphicFrame>
        <p:grpSp>
          <p:nvGrpSpPr>
            <p:cNvPr id="45" name="Group 44"/>
            <p:cNvGrpSpPr/>
            <p:nvPr/>
          </p:nvGrpSpPr>
          <p:grpSpPr>
            <a:xfrm>
              <a:off x="4180392" y="4715077"/>
              <a:ext cx="952540" cy="1708554"/>
              <a:chOff x="1521863" y="1465590"/>
              <a:chExt cx="952540" cy="1708554"/>
            </a:xfrm>
          </p:grpSpPr>
          <p:cxnSp>
            <p:nvCxnSpPr>
              <p:cNvPr id="46" name="Straight Arrow Connector 45"/>
              <p:cNvCxnSpPr/>
              <p:nvPr/>
            </p:nvCxnSpPr>
            <p:spPr>
              <a:xfrm flipH="1">
                <a:off x="1761068" y="1777999"/>
                <a:ext cx="118534" cy="186267"/>
              </a:xfrm>
              <a:prstGeom prst="straightConnector1">
                <a:avLst/>
              </a:prstGeom>
              <a:ln w="6350" cmpd="sng">
                <a:tailEnd type="arrow"/>
              </a:ln>
              <a:effectLst/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47" name="Straight Arrow Connector 46"/>
              <p:cNvCxnSpPr/>
              <p:nvPr/>
            </p:nvCxnSpPr>
            <p:spPr>
              <a:xfrm flipH="1" flipV="1">
                <a:off x="1778001" y="2607732"/>
                <a:ext cx="101601" cy="254000"/>
              </a:xfrm>
              <a:prstGeom prst="straightConnector1">
                <a:avLst/>
              </a:prstGeom>
              <a:ln w="6350" cmpd="sng">
                <a:tailEnd type="arrow"/>
              </a:ln>
              <a:effectLst/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48" name="TextBox 47"/>
              <p:cNvSpPr txBox="1"/>
              <p:nvPr/>
            </p:nvSpPr>
            <p:spPr>
              <a:xfrm>
                <a:off x="1521863" y="1465590"/>
                <a:ext cx="952540" cy="2616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100" b="1" dirty="0" smtClean="0">
                    <a:latin typeface="Avenir Book"/>
                    <a:cs typeface="Avenir Book"/>
                  </a:rPr>
                  <a:t>Judged</a:t>
                </a:r>
                <a:endParaRPr lang="en-US" sz="1100" b="1" dirty="0">
                  <a:latin typeface="Avenir Book"/>
                  <a:cs typeface="Avenir Book"/>
                </a:endParaRPr>
              </a:p>
            </p:txBody>
          </p:sp>
          <p:sp>
            <p:nvSpPr>
              <p:cNvPr id="49" name="TextBox 48"/>
              <p:cNvSpPr txBox="1"/>
              <p:nvPr/>
            </p:nvSpPr>
            <p:spPr>
              <a:xfrm>
                <a:off x="1521863" y="2912534"/>
                <a:ext cx="952540" cy="2616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100" b="1" dirty="0" smtClean="0">
                    <a:latin typeface="Avenir Book"/>
                    <a:cs typeface="Avenir Book"/>
                  </a:rPr>
                  <a:t>Actual</a:t>
                </a:r>
              </a:p>
            </p:txBody>
          </p:sp>
        </p:grpSp>
      </p:grpSp>
      <p:grpSp>
        <p:nvGrpSpPr>
          <p:cNvPr id="56" name="Group 55"/>
          <p:cNvGrpSpPr/>
          <p:nvPr/>
        </p:nvGrpSpPr>
        <p:grpSpPr>
          <a:xfrm>
            <a:off x="5973617" y="945244"/>
            <a:ext cx="2568776" cy="3162117"/>
            <a:chOff x="5973617" y="945244"/>
            <a:chExt cx="2568776" cy="3162117"/>
          </a:xfrm>
        </p:grpSpPr>
        <p:graphicFrame>
          <p:nvGraphicFramePr>
            <p:cNvPr id="6" name="Chart 5"/>
            <p:cNvGraphicFramePr>
              <a:graphicFrameLocks/>
            </p:cNvGraphicFramePr>
            <p:nvPr>
              <p:extLst>
                <p:ext uri="{D42A27DB-BD31-4B8C-83A1-F6EECF244321}">
                  <p14:modId xmlns:p14="http://schemas.microsoft.com/office/powerpoint/2010/main" val="1693766880"/>
                </p:ext>
              </p:extLst>
            </p:nvPr>
          </p:nvGraphicFramePr>
          <p:xfrm>
            <a:off x="5973617" y="945244"/>
            <a:ext cx="2460891" cy="3162117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6"/>
            </a:graphicData>
          </a:graphic>
        </p:graphicFrame>
        <p:sp>
          <p:nvSpPr>
            <p:cNvPr id="11" name="TextBox 10"/>
            <p:cNvSpPr txBox="1"/>
            <p:nvPr/>
          </p:nvSpPr>
          <p:spPr>
            <a:xfrm rot="16200000">
              <a:off x="7261721" y="2321383"/>
              <a:ext cx="2315123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00" b="1" dirty="0" smtClean="0">
                  <a:latin typeface="Avenir Book"/>
                  <a:cs typeface="Avenir Book"/>
                </a:rPr>
                <a:t>Rating of Training</a:t>
              </a:r>
              <a:endParaRPr lang="en-US" sz="1000" b="1" dirty="0">
                <a:latin typeface="Avenir Book"/>
                <a:cs typeface="Avenir Book"/>
              </a:endParaRPr>
            </a:p>
          </p:txBody>
        </p:sp>
        <p:grpSp>
          <p:nvGrpSpPr>
            <p:cNvPr id="50" name="Group 49"/>
            <p:cNvGrpSpPr/>
            <p:nvPr/>
          </p:nvGrpSpPr>
          <p:grpSpPr>
            <a:xfrm>
              <a:off x="6819860" y="1565479"/>
              <a:ext cx="1155740" cy="1708554"/>
              <a:chOff x="1521863" y="1465590"/>
              <a:chExt cx="1155740" cy="1708554"/>
            </a:xfrm>
          </p:grpSpPr>
          <p:cxnSp>
            <p:nvCxnSpPr>
              <p:cNvPr id="51" name="Straight Arrow Connector 50"/>
              <p:cNvCxnSpPr/>
              <p:nvPr/>
            </p:nvCxnSpPr>
            <p:spPr>
              <a:xfrm flipH="1">
                <a:off x="1761068" y="1777999"/>
                <a:ext cx="118534" cy="186267"/>
              </a:xfrm>
              <a:prstGeom prst="straightConnector1">
                <a:avLst/>
              </a:prstGeom>
              <a:ln w="6350" cmpd="sng">
                <a:tailEnd type="arrow"/>
              </a:ln>
              <a:effectLst/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52" name="Straight Arrow Connector 51"/>
              <p:cNvCxnSpPr/>
              <p:nvPr/>
            </p:nvCxnSpPr>
            <p:spPr>
              <a:xfrm flipH="1" flipV="1">
                <a:off x="1778001" y="2607732"/>
                <a:ext cx="101601" cy="254000"/>
              </a:xfrm>
              <a:prstGeom prst="straightConnector1">
                <a:avLst/>
              </a:prstGeom>
              <a:ln w="6350" cmpd="sng">
                <a:tailEnd type="arrow"/>
              </a:ln>
              <a:effectLst/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53" name="TextBox 52"/>
              <p:cNvSpPr txBox="1"/>
              <p:nvPr/>
            </p:nvSpPr>
            <p:spPr>
              <a:xfrm>
                <a:off x="1521863" y="1465590"/>
                <a:ext cx="1155740" cy="2616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100" b="1" dirty="0" smtClean="0">
                    <a:latin typeface="Avenir Book"/>
                    <a:cs typeface="Avenir Book"/>
                  </a:rPr>
                  <a:t>Satisfaction</a:t>
                </a:r>
                <a:endParaRPr lang="en-US" sz="1100" b="1" dirty="0">
                  <a:latin typeface="Avenir Book"/>
                  <a:cs typeface="Avenir Book"/>
                </a:endParaRPr>
              </a:p>
            </p:txBody>
          </p:sp>
          <p:sp>
            <p:nvSpPr>
              <p:cNvPr id="54" name="TextBox 53"/>
              <p:cNvSpPr txBox="1"/>
              <p:nvPr/>
            </p:nvSpPr>
            <p:spPr>
              <a:xfrm>
                <a:off x="1521863" y="2912534"/>
                <a:ext cx="952540" cy="2616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100" b="1" dirty="0" smtClean="0">
                    <a:latin typeface="Avenir Book"/>
                    <a:cs typeface="Avenir Book"/>
                  </a:rPr>
                  <a:t>Actual</a:t>
                </a:r>
              </a:p>
            </p:txBody>
          </p:sp>
        </p:grpSp>
      </p:grpSp>
      <p:grpSp>
        <p:nvGrpSpPr>
          <p:cNvPr id="3" name="Group 2"/>
          <p:cNvGrpSpPr/>
          <p:nvPr/>
        </p:nvGrpSpPr>
        <p:grpSpPr>
          <a:xfrm>
            <a:off x="5901825" y="3977242"/>
            <a:ext cx="2394348" cy="2819564"/>
            <a:chOff x="5901825" y="3977242"/>
            <a:chExt cx="2394348" cy="2819564"/>
          </a:xfrm>
        </p:grpSpPr>
        <p:graphicFrame>
          <p:nvGraphicFramePr>
            <p:cNvPr id="55" name="Chart 54"/>
            <p:cNvGraphicFramePr>
              <a:graphicFrameLocks/>
            </p:cNvGraphicFramePr>
            <p:nvPr>
              <p:extLst>
                <p:ext uri="{D42A27DB-BD31-4B8C-83A1-F6EECF244321}">
                  <p14:modId xmlns:p14="http://schemas.microsoft.com/office/powerpoint/2010/main" val="3366442010"/>
                </p:ext>
              </p:extLst>
            </p:nvPr>
          </p:nvGraphicFramePr>
          <p:xfrm>
            <a:off x="5901825" y="3977242"/>
            <a:ext cx="2394348" cy="2819564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7"/>
            </a:graphicData>
          </a:graphic>
        </p:graphicFrame>
        <p:grpSp>
          <p:nvGrpSpPr>
            <p:cNvPr id="59" name="Group 58"/>
            <p:cNvGrpSpPr/>
            <p:nvPr/>
          </p:nvGrpSpPr>
          <p:grpSpPr>
            <a:xfrm>
              <a:off x="6702397" y="5027486"/>
              <a:ext cx="1005199" cy="1396977"/>
              <a:chOff x="1727202" y="1456268"/>
              <a:chExt cx="1005199" cy="1396977"/>
            </a:xfrm>
          </p:grpSpPr>
          <p:cxnSp>
            <p:nvCxnSpPr>
              <p:cNvPr id="60" name="Straight Arrow Connector 59"/>
              <p:cNvCxnSpPr/>
              <p:nvPr/>
            </p:nvCxnSpPr>
            <p:spPr>
              <a:xfrm flipH="1">
                <a:off x="1845733" y="1727200"/>
                <a:ext cx="118534" cy="186267"/>
              </a:xfrm>
              <a:prstGeom prst="straightConnector1">
                <a:avLst/>
              </a:prstGeom>
              <a:ln w="6350" cmpd="sng">
                <a:tailEnd type="arrow"/>
              </a:ln>
              <a:effectLst/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61" name="Straight Arrow Connector 60"/>
              <p:cNvCxnSpPr/>
              <p:nvPr/>
            </p:nvCxnSpPr>
            <p:spPr>
              <a:xfrm flipH="1" flipV="1">
                <a:off x="2120664" y="2303768"/>
                <a:ext cx="101601" cy="254000"/>
              </a:xfrm>
              <a:prstGeom prst="straightConnector1">
                <a:avLst/>
              </a:prstGeom>
              <a:ln w="6350" cmpd="sng">
                <a:tailEnd type="arrow"/>
              </a:ln>
              <a:effectLst/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62" name="TextBox 61"/>
              <p:cNvSpPr txBox="1"/>
              <p:nvPr/>
            </p:nvSpPr>
            <p:spPr>
              <a:xfrm>
                <a:off x="1727202" y="1456268"/>
                <a:ext cx="952540" cy="2616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100" b="1" dirty="0" smtClean="0">
                    <a:latin typeface="Avenir Book"/>
                    <a:cs typeface="Avenir Book"/>
                  </a:rPr>
                  <a:t>Predicted</a:t>
                </a:r>
                <a:endParaRPr lang="en-US" sz="1100" b="1" dirty="0">
                  <a:latin typeface="Avenir Book"/>
                  <a:cs typeface="Avenir Book"/>
                </a:endParaRPr>
              </a:p>
            </p:txBody>
          </p:sp>
          <p:sp>
            <p:nvSpPr>
              <p:cNvPr id="63" name="TextBox 62"/>
              <p:cNvSpPr txBox="1"/>
              <p:nvPr/>
            </p:nvSpPr>
            <p:spPr>
              <a:xfrm>
                <a:off x="1779861" y="2591635"/>
                <a:ext cx="952540" cy="2616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100" b="1" dirty="0" smtClean="0">
                    <a:latin typeface="Avenir Book"/>
                    <a:cs typeface="Avenir Book"/>
                  </a:rPr>
                  <a:t>Actual</a:t>
                </a:r>
              </a:p>
            </p:txBody>
          </p:sp>
        </p:grpSp>
      </p:grpSp>
      <p:sp>
        <p:nvSpPr>
          <p:cNvPr id="2" name="TextBox 1"/>
          <p:cNvSpPr txBox="1"/>
          <p:nvPr/>
        </p:nvSpPr>
        <p:spPr>
          <a:xfrm>
            <a:off x="576332" y="945244"/>
            <a:ext cx="2164419" cy="369332"/>
          </a:xfrm>
          <a:prstGeom prst="rect">
            <a:avLst/>
          </a:prstGeom>
          <a:solidFill>
            <a:srgbClr val="FCE252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latin typeface="Avenir Book"/>
                <a:cs typeface="Avenir Book"/>
              </a:rPr>
              <a:t>Generation</a:t>
            </a:r>
            <a:endParaRPr lang="en-US" dirty="0">
              <a:latin typeface="Avenir Book"/>
              <a:cs typeface="Avenir Book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3365893" y="951024"/>
            <a:ext cx="2310610" cy="369332"/>
          </a:xfrm>
          <a:prstGeom prst="rect">
            <a:avLst/>
          </a:prstGeom>
          <a:solidFill>
            <a:srgbClr val="FCE252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latin typeface="Avenir Book"/>
                <a:cs typeface="Avenir Book"/>
              </a:rPr>
              <a:t>Interleaving Skills</a:t>
            </a:r>
            <a:endParaRPr lang="en-US" dirty="0">
              <a:latin typeface="Avenir Book"/>
              <a:cs typeface="Avenir Book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6261322" y="951024"/>
            <a:ext cx="2141407" cy="369332"/>
          </a:xfrm>
          <a:prstGeom prst="rect">
            <a:avLst/>
          </a:prstGeom>
          <a:solidFill>
            <a:srgbClr val="FCE252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latin typeface="Avenir Book"/>
                <a:cs typeface="Avenir Book"/>
              </a:rPr>
              <a:t>Spacing</a:t>
            </a:r>
            <a:endParaRPr lang="en-US" dirty="0">
              <a:latin typeface="Avenir Book"/>
              <a:cs typeface="Avenir Book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683981" y="3977242"/>
            <a:ext cx="2164419" cy="369332"/>
          </a:xfrm>
          <a:prstGeom prst="rect">
            <a:avLst/>
          </a:prstGeom>
          <a:solidFill>
            <a:srgbClr val="FCE252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latin typeface="Avenir Book"/>
                <a:cs typeface="Avenir Book"/>
              </a:rPr>
              <a:t>Pre-testing</a:t>
            </a:r>
            <a:endParaRPr lang="en-US" dirty="0">
              <a:latin typeface="Avenir Book"/>
              <a:cs typeface="Avenir Book"/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3391927" y="4016923"/>
            <a:ext cx="2310611" cy="338554"/>
          </a:xfrm>
          <a:prstGeom prst="rect">
            <a:avLst/>
          </a:prstGeom>
          <a:solidFill>
            <a:srgbClr val="FCE252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>
                <a:latin typeface="Avenir Book"/>
                <a:cs typeface="Avenir Book"/>
              </a:rPr>
              <a:t>Interleaving Concepts</a:t>
            </a:r>
            <a:endParaRPr lang="en-US" sz="1600" dirty="0">
              <a:latin typeface="Avenir Book"/>
              <a:cs typeface="Avenir Book"/>
            </a:endParaRPr>
          </a:p>
        </p:txBody>
      </p:sp>
      <p:sp>
        <p:nvSpPr>
          <p:cNvPr id="66" name="TextBox 65"/>
          <p:cNvSpPr txBox="1"/>
          <p:nvPr/>
        </p:nvSpPr>
        <p:spPr>
          <a:xfrm>
            <a:off x="6238310" y="3977242"/>
            <a:ext cx="2164419" cy="369332"/>
          </a:xfrm>
          <a:prstGeom prst="rect">
            <a:avLst/>
          </a:prstGeom>
          <a:solidFill>
            <a:srgbClr val="FCE252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latin typeface="Avenir Book"/>
                <a:cs typeface="Avenir Book"/>
              </a:rPr>
              <a:t>Stability Bias</a:t>
            </a:r>
            <a:endParaRPr lang="en-US" dirty="0">
              <a:latin typeface="Avenir Book"/>
              <a:cs typeface="Avenir Book"/>
            </a:endParaRPr>
          </a:p>
        </p:txBody>
      </p:sp>
      <p:sp>
        <p:nvSpPr>
          <p:cNvPr id="67" name="Title 15"/>
          <p:cNvSpPr>
            <a:spLocks noGrp="1"/>
          </p:cNvSpPr>
          <p:nvPr>
            <p:ph type="title"/>
          </p:nvPr>
        </p:nvSpPr>
        <p:spPr>
          <a:xfrm>
            <a:off x="457200" y="-32416"/>
            <a:ext cx="8229600" cy="1143000"/>
          </a:xfrm>
        </p:spPr>
        <p:txBody>
          <a:bodyPr>
            <a:noAutofit/>
          </a:bodyPr>
          <a:lstStyle/>
          <a:p>
            <a:r>
              <a:rPr lang="en-US" sz="2800" dirty="0" smtClean="0"/>
              <a:t>We don’t know what is good for our own learning</a:t>
            </a:r>
            <a:endParaRPr lang="en-US" sz="2800" dirty="0"/>
          </a:p>
        </p:txBody>
      </p:sp>
      <p:sp>
        <p:nvSpPr>
          <p:cNvPr id="65" name="TextBox 64"/>
          <p:cNvSpPr txBox="1"/>
          <p:nvPr/>
        </p:nvSpPr>
        <p:spPr>
          <a:xfrm>
            <a:off x="0" y="50802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+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837866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0365" y="1035970"/>
            <a:ext cx="8691361" cy="5512069"/>
          </a:xfrm>
        </p:spPr>
        <p:txBody>
          <a:bodyPr>
            <a:normAutofit fontScale="55000" lnSpcReduction="20000"/>
          </a:bodyPr>
          <a:lstStyle/>
          <a:p>
            <a:pPr marL="22860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en-US" sz="4000" u="sng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Interleaving</a:t>
            </a:r>
            <a:r>
              <a:rPr 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: </a:t>
            </a:r>
            <a:r>
              <a:rPr lang="en-US" sz="4000" dirty="0" smtClean="0">
                <a:solidFill>
                  <a:schemeClr val="bg1">
                    <a:lumMod val="50000"/>
                  </a:schemeClr>
                </a:solidFill>
              </a:rPr>
              <a:t>Students </a:t>
            </a:r>
            <a:r>
              <a:rPr lang="en-US" sz="4000" dirty="0">
                <a:solidFill>
                  <a:schemeClr val="bg1">
                    <a:lumMod val="50000"/>
                  </a:schemeClr>
                </a:solidFill>
              </a:rPr>
              <a:t>learn more when they practice one problem type at a time (e.g., practice 10 addition problems, then 10 subtraction problems, then 10 multiplication problems) rather than when they intermix different problem types together.</a:t>
            </a:r>
          </a:p>
          <a:p>
            <a:pPr marL="228600" indent="0">
              <a:lnSpc>
                <a:spcPct val="120000"/>
              </a:lnSpc>
              <a:spcBef>
                <a:spcPts val="0"/>
              </a:spcBef>
              <a:buNone/>
            </a:pPr>
            <a:endParaRPr lang="en-US" sz="4000" dirty="0">
              <a:solidFill>
                <a:schemeClr val="bg1">
                  <a:lumMod val="50000"/>
                </a:schemeClr>
              </a:solidFill>
            </a:endParaRPr>
          </a:p>
          <a:p>
            <a:pPr marL="22860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en-US" sz="4000" u="sng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Testing</a:t>
            </a:r>
            <a:r>
              <a:rPr 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: </a:t>
            </a:r>
            <a:r>
              <a:rPr lang="en-US" sz="4000" dirty="0" smtClean="0">
                <a:solidFill>
                  <a:schemeClr val="bg1">
                    <a:lumMod val="50000"/>
                  </a:schemeClr>
                </a:solidFill>
              </a:rPr>
              <a:t>If </a:t>
            </a:r>
            <a:r>
              <a:rPr lang="en-US" sz="4000" dirty="0">
                <a:solidFill>
                  <a:schemeClr val="bg1">
                    <a:lumMod val="50000"/>
                  </a:schemeClr>
                </a:solidFill>
              </a:rPr>
              <a:t>you read a textbook chapter but don't feel like you have learned it fully yet, it is better to reread the information than to try to test yourself on it.</a:t>
            </a:r>
          </a:p>
          <a:p>
            <a:pPr marL="22860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en-US" sz="4000" dirty="0">
                <a:solidFill>
                  <a:schemeClr val="bg1">
                    <a:lumMod val="50000"/>
                  </a:schemeClr>
                </a:solidFill>
              </a:rPr>
              <a:t>  </a:t>
            </a:r>
          </a:p>
          <a:p>
            <a:pPr marL="22860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en-US" sz="4000" u="sng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Fluency</a:t>
            </a:r>
            <a:r>
              <a:rPr 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: </a:t>
            </a:r>
            <a:r>
              <a:rPr lang="en-US" sz="4000" dirty="0" smtClean="0">
                <a:solidFill>
                  <a:schemeClr val="bg1">
                    <a:lumMod val="50000"/>
                  </a:schemeClr>
                </a:solidFill>
              </a:rPr>
              <a:t>The </a:t>
            </a:r>
            <a:r>
              <a:rPr lang="en-US" sz="4000" dirty="0">
                <a:solidFill>
                  <a:schemeClr val="bg1">
                    <a:lumMod val="50000"/>
                  </a:schemeClr>
                </a:solidFill>
              </a:rPr>
              <a:t>right way (i.e., most effective way) to learn will make learning feel easy</a:t>
            </a:r>
            <a:r>
              <a:rPr lang="en-US" sz="4000" dirty="0" smtClean="0">
                <a:solidFill>
                  <a:schemeClr val="bg1">
                    <a:lumMod val="50000"/>
                  </a:schemeClr>
                </a:solidFill>
              </a:rPr>
              <a:t>.</a:t>
            </a:r>
          </a:p>
          <a:p>
            <a:pPr marL="228600" indent="0">
              <a:lnSpc>
                <a:spcPct val="120000"/>
              </a:lnSpc>
              <a:spcBef>
                <a:spcPts val="0"/>
              </a:spcBef>
              <a:buNone/>
            </a:pPr>
            <a:endParaRPr lang="en-US" sz="4000" dirty="0">
              <a:solidFill>
                <a:schemeClr val="bg1">
                  <a:lumMod val="50000"/>
                </a:schemeClr>
              </a:solidFill>
            </a:endParaRPr>
          </a:p>
          <a:p>
            <a:pPr marL="22860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en-US" sz="4000" u="sng" dirty="0"/>
              <a:t>Learning Styles</a:t>
            </a:r>
            <a:r>
              <a:rPr lang="en-US" sz="4000" dirty="0"/>
              <a:t>: </a:t>
            </a:r>
            <a:r>
              <a:rPr lang="en-US" sz="4000" dirty="0">
                <a:solidFill>
                  <a:schemeClr val="bg1">
                    <a:lumMod val="50000"/>
                  </a:schemeClr>
                </a:solidFill>
              </a:rPr>
              <a:t>Different people have different “learning styles”. For example, some people are more visual than others and learn better if material is presented visually to them; others are auditory learners and learn better when they hear information.</a:t>
            </a:r>
          </a:p>
          <a:p>
            <a:pPr marL="228600" indent="0">
              <a:lnSpc>
                <a:spcPct val="120000"/>
              </a:lnSpc>
              <a:spcBef>
                <a:spcPts val="0"/>
              </a:spcBef>
              <a:buNone/>
            </a:pPr>
            <a:endParaRPr lang="en-US" sz="4000" dirty="0">
              <a:solidFill>
                <a:schemeClr val="bg1">
                  <a:lumMod val="50000"/>
                </a:schemeClr>
              </a:solidFill>
            </a:endParaRPr>
          </a:p>
          <a:p>
            <a:pPr marL="228600" indent="0">
              <a:lnSpc>
                <a:spcPct val="120000"/>
              </a:lnSpc>
              <a:spcBef>
                <a:spcPts val="0"/>
              </a:spcBef>
              <a:buNone/>
            </a:pPr>
            <a:endParaRPr lang="en-US" sz="40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943709" y="1328268"/>
            <a:ext cx="1256582" cy="52322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Avenir Black"/>
                <a:cs typeface="Avenir Black"/>
              </a:rPr>
              <a:t>56%</a:t>
            </a:r>
            <a:endParaRPr lang="en-US" sz="2800" dirty="0">
              <a:solidFill>
                <a:schemeClr val="tx2">
                  <a:lumMod val="60000"/>
                  <a:lumOff val="40000"/>
                </a:schemeClr>
              </a:solidFill>
              <a:latin typeface="Avenir Black"/>
              <a:cs typeface="Avenir Black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864328" y="5438279"/>
            <a:ext cx="1256582" cy="52322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Avenir Black"/>
                <a:cs typeface="Avenir Black"/>
              </a:rPr>
              <a:t>16%</a:t>
            </a:r>
            <a:endParaRPr lang="en-US" sz="2800" dirty="0">
              <a:solidFill>
                <a:schemeClr val="tx2">
                  <a:lumMod val="60000"/>
                  <a:lumOff val="40000"/>
                </a:schemeClr>
              </a:solidFill>
              <a:latin typeface="Avenir Black"/>
              <a:cs typeface="Avenir Black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864328" y="2965102"/>
            <a:ext cx="1256582" cy="52322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Avenir Black"/>
                <a:cs typeface="Avenir Black"/>
              </a:rPr>
              <a:t>59%</a:t>
            </a:r>
            <a:endParaRPr lang="en-US" sz="2800" dirty="0">
              <a:solidFill>
                <a:schemeClr val="tx2">
                  <a:lumMod val="60000"/>
                  <a:lumOff val="40000"/>
                </a:schemeClr>
              </a:solidFill>
              <a:latin typeface="Avenir Black"/>
              <a:cs typeface="Avenir Black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864328" y="4177418"/>
            <a:ext cx="1256582" cy="52322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Avenir Black"/>
                <a:cs typeface="Avenir Black"/>
              </a:rPr>
              <a:t>49%</a:t>
            </a:r>
            <a:endParaRPr lang="en-US" sz="2800" dirty="0">
              <a:solidFill>
                <a:schemeClr val="tx2">
                  <a:lumMod val="60000"/>
                  <a:lumOff val="40000"/>
                </a:schemeClr>
              </a:solidFill>
              <a:latin typeface="Avenir Black"/>
              <a:cs typeface="Avenir Black"/>
            </a:endParaRPr>
          </a:p>
        </p:txBody>
      </p:sp>
      <p:sp>
        <p:nvSpPr>
          <p:cNvPr id="10" name="Title 15"/>
          <p:cNvSpPr txBox="1">
            <a:spLocks/>
          </p:cNvSpPr>
          <p:nvPr/>
        </p:nvSpPr>
        <p:spPr>
          <a:xfrm>
            <a:off x="457200" y="-32416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>
                    <a:lumMod val="95000"/>
                    <a:lumOff val="5000"/>
                  </a:schemeClr>
                </a:solidFill>
                <a:latin typeface="Avenir Book"/>
                <a:ea typeface="+mj-ea"/>
                <a:cs typeface="Avenir Book"/>
              </a:defRPr>
            </a:lvl1pPr>
          </a:lstStyle>
          <a:p>
            <a:r>
              <a:rPr lang="en-US" sz="2800" smtClean="0"/>
              <a:t>We don’t know what is good for our own learning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61786520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creen Shot 2016-03-29 at 7.05.43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9580"/>
            <a:ext cx="9144000" cy="4166886"/>
          </a:xfrm>
          <a:prstGeom prst="rect">
            <a:avLst/>
          </a:prstGeom>
          <a:ln>
            <a:solidFill>
              <a:srgbClr val="266EB4"/>
            </a:solidFill>
          </a:ln>
        </p:spPr>
      </p:pic>
      <p:pic>
        <p:nvPicPr>
          <p:cNvPr id="5" name="Picture 4" descr="Screen Shot 2016-03-29 at 7.05.58 PM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4343" y="1663161"/>
            <a:ext cx="5613400" cy="1689100"/>
          </a:xfrm>
          <a:prstGeom prst="rect">
            <a:avLst/>
          </a:prstGeom>
          <a:ln w="76200" cmpd="sng">
            <a:solidFill>
              <a:srgbClr val="266EB4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7" name="Picture 6" descr="Screen Shot 2016-03-29 at 7.10.45 PM.png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597"/>
          <a:stretch/>
        </p:blipFill>
        <p:spPr>
          <a:xfrm>
            <a:off x="678461" y="2557074"/>
            <a:ext cx="9144000" cy="2668405"/>
          </a:xfrm>
          <a:prstGeom prst="rect">
            <a:avLst/>
          </a:prstGeom>
          <a:ln>
            <a:solidFill>
              <a:srgbClr val="266EB4"/>
            </a:solidFill>
          </a:ln>
        </p:spPr>
      </p:pic>
      <p:pic>
        <p:nvPicPr>
          <p:cNvPr id="8" name="Picture 7" descr="Screen Shot 2016-03-29 at 7.11.06 PM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6211" y="3717557"/>
            <a:ext cx="9144000" cy="4016802"/>
          </a:xfrm>
          <a:prstGeom prst="rect">
            <a:avLst/>
          </a:prstGeom>
          <a:ln>
            <a:solidFill>
              <a:srgbClr val="266EB4"/>
            </a:solidFill>
          </a:ln>
        </p:spPr>
      </p:pic>
    </p:spTree>
    <p:extLst>
      <p:ext uri="{BB962C8B-B14F-4D97-AF65-F5344CB8AC3E}">
        <p14:creationId xmlns:p14="http://schemas.microsoft.com/office/powerpoint/2010/main" val="342507623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hart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787462528"/>
              </p:ext>
            </p:extLst>
          </p:nvPr>
        </p:nvGraphicFramePr>
        <p:xfrm>
          <a:off x="457200" y="1562357"/>
          <a:ext cx="8229600" cy="490969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6188330" y="6291863"/>
            <a:ext cx="22969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i="1" dirty="0" smtClean="0">
                <a:solidFill>
                  <a:schemeClr val="accent2"/>
                </a:solidFill>
                <a:latin typeface="Avenir   "/>
                <a:cs typeface="Avenir   "/>
              </a:rPr>
              <a:t>r</a:t>
            </a:r>
            <a:r>
              <a:rPr lang="en-US" dirty="0" smtClean="0">
                <a:solidFill>
                  <a:schemeClr val="accent2"/>
                </a:solidFill>
                <a:latin typeface="Avenir   "/>
                <a:cs typeface="Avenir   "/>
              </a:rPr>
              <a:t> = -.35, </a:t>
            </a:r>
            <a:r>
              <a:rPr lang="en-US" i="1" dirty="0" smtClean="0">
                <a:solidFill>
                  <a:schemeClr val="accent2"/>
                </a:solidFill>
                <a:latin typeface="Avenir   "/>
                <a:cs typeface="Avenir   "/>
              </a:rPr>
              <a:t>p</a:t>
            </a:r>
            <a:r>
              <a:rPr lang="en-US" dirty="0" smtClean="0">
                <a:solidFill>
                  <a:schemeClr val="accent2"/>
                </a:solidFill>
                <a:latin typeface="Avenir   "/>
                <a:cs typeface="Avenir   "/>
              </a:rPr>
              <a:t> &lt; .001</a:t>
            </a:r>
            <a:endParaRPr lang="en-US" dirty="0">
              <a:solidFill>
                <a:schemeClr val="accent2"/>
              </a:solidFill>
              <a:latin typeface="Avenir   "/>
              <a:cs typeface="Avenir   "/>
            </a:endParaRPr>
          </a:p>
        </p:txBody>
      </p:sp>
      <p:sp>
        <p:nvSpPr>
          <p:cNvPr id="6" name="Title 3"/>
          <p:cNvSpPr txBox="1">
            <a:spLocks/>
          </p:cNvSpPr>
          <p:nvPr/>
        </p:nvSpPr>
        <p:spPr>
          <a:xfrm>
            <a:off x="816529" y="281706"/>
            <a:ext cx="7772400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>
                    <a:lumMod val="95000"/>
                    <a:lumOff val="5000"/>
                  </a:schemeClr>
                </a:solidFill>
                <a:latin typeface="Avenir Book"/>
                <a:ea typeface="+mj-ea"/>
                <a:cs typeface="Avenir Book"/>
              </a:defRPr>
            </a:lvl1pPr>
          </a:lstStyle>
          <a:p>
            <a:r>
              <a:rPr lang="en-US" sz="3600" dirty="0" smtClean="0"/>
              <a:t>Our interpretations of difficulty are related to our mental models of learning</a:t>
            </a:r>
            <a:endParaRPr lang="en-US" sz="3600" dirty="0"/>
          </a:p>
        </p:txBody>
      </p:sp>
      <p:sp>
        <p:nvSpPr>
          <p:cNvPr id="7" name="Rectangle 6"/>
          <p:cNvSpPr/>
          <p:nvPr/>
        </p:nvSpPr>
        <p:spPr>
          <a:xfrm>
            <a:off x="851255" y="6411295"/>
            <a:ext cx="760546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venir Book"/>
                <a:cs typeface="Avenir Book"/>
                <a:sym typeface="Wingdings"/>
              </a:rPr>
              <a:t>| Yan &amp; Oyserman, in prep |</a:t>
            </a:r>
            <a:endParaRPr lang="en-US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785154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2000" y="1298740"/>
            <a:ext cx="7620000" cy="5067300"/>
          </a:xfrm>
          <a:prstGeom prst="rect">
            <a:avLst/>
          </a:prstGeom>
          <a:effectLst>
            <a:outerShdw blurRad="292100" dist="139700" dir="2700000" algn="tl" rotWithShape="0">
              <a:prstClr val="black">
                <a:alpha val="65000"/>
              </a:prstClr>
            </a:outerShdw>
          </a:effectLst>
        </p:spPr>
      </p:pic>
      <p:sp>
        <p:nvSpPr>
          <p:cNvPr id="7" name="Rectangle 6"/>
          <p:cNvSpPr/>
          <p:nvPr/>
        </p:nvSpPr>
        <p:spPr>
          <a:xfrm>
            <a:off x="0" y="180642"/>
            <a:ext cx="9143999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6000" b="1" dirty="0" smtClean="0">
                <a:solidFill>
                  <a:schemeClr val="accent2"/>
                </a:solidFill>
                <a:latin typeface="Avenir Black"/>
                <a:cs typeface="Avenir Black"/>
              </a:rPr>
              <a:t>“No Pain, No Gain”</a:t>
            </a:r>
            <a:endParaRPr lang="en-US" sz="6000" b="1" dirty="0">
              <a:solidFill>
                <a:schemeClr val="accent2"/>
              </a:solidFill>
              <a:latin typeface="Avenir Black"/>
              <a:cs typeface="Avenir Black"/>
            </a:endParaRPr>
          </a:p>
        </p:txBody>
      </p:sp>
    </p:spTree>
    <p:extLst>
      <p:ext uri="{BB962C8B-B14F-4D97-AF65-F5344CB8AC3E}">
        <p14:creationId xmlns:p14="http://schemas.microsoft.com/office/powerpoint/2010/main" val="113637509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2000" y="875435"/>
            <a:ext cx="7620000" cy="5067300"/>
          </a:xfrm>
          <a:prstGeom prst="rect">
            <a:avLst/>
          </a:prstGeom>
          <a:effectLst>
            <a:outerShdw blurRad="292100" dist="139700" dir="2700000" algn="tl" rotWithShape="0">
              <a:prstClr val="black">
                <a:alpha val="65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577465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623751" y="492331"/>
            <a:ext cx="639091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800" b="1" dirty="0" smtClean="0">
                <a:solidFill>
                  <a:schemeClr val="accent2"/>
                </a:solidFill>
                <a:latin typeface="Avenir Black"/>
                <a:cs typeface="Avenir Black"/>
              </a:rPr>
              <a:t>Difficulty means....</a:t>
            </a:r>
            <a:endParaRPr lang="en-US" sz="4800" b="1" dirty="0">
              <a:solidFill>
                <a:schemeClr val="accent2"/>
              </a:solidFill>
              <a:latin typeface="Avenir Black"/>
              <a:cs typeface="Avenir Black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23751" y="1864681"/>
            <a:ext cx="1571514" cy="1737396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625404" y="2249401"/>
            <a:ext cx="616582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latin typeface="Avenir Book"/>
                <a:cs typeface="Avenir Book"/>
              </a:rPr>
              <a:t>Not possible</a:t>
            </a:r>
            <a:endParaRPr lang="en-US" sz="4400" dirty="0">
              <a:latin typeface="Avenir Book"/>
              <a:cs typeface="Avenir Book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56113" y="4205893"/>
            <a:ext cx="1439152" cy="1590223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3625404" y="4692139"/>
            <a:ext cx="616582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latin typeface="Avenir Book"/>
                <a:cs typeface="Avenir Book"/>
              </a:rPr>
              <a:t>Important!</a:t>
            </a:r>
            <a:endParaRPr lang="en-US" sz="4400" dirty="0">
              <a:latin typeface="Avenir Book"/>
              <a:cs typeface="Avenir Book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509058" y="6488668"/>
            <a:ext cx="6096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rgbClr val="7F7F7F"/>
                </a:solidFill>
                <a:latin typeface="Avenir Book"/>
                <a:cs typeface="Avenir Book"/>
              </a:rPr>
              <a:t>| Smith &amp; Oyserman, 2015 | Oyserman, 2015 |</a:t>
            </a:r>
            <a:endParaRPr lang="en-US" b="1" dirty="0">
              <a:solidFill>
                <a:srgbClr val="7F7F7F"/>
              </a:solidFill>
              <a:latin typeface="Avenir Book"/>
              <a:cs typeface="Avenir Book"/>
            </a:endParaRPr>
          </a:p>
        </p:txBody>
      </p:sp>
    </p:spTree>
    <p:extLst>
      <p:ext uri="{BB962C8B-B14F-4D97-AF65-F5344CB8AC3E}">
        <p14:creationId xmlns:p14="http://schemas.microsoft.com/office/powerpoint/2010/main" val="264064031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what does smart mean.gif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462"/>
          <a:stretch/>
        </p:blipFill>
        <p:spPr>
          <a:xfrm>
            <a:off x="457200" y="1994794"/>
            <a:ext cx="8266305" cy="3524165"/>
          </a:xfrm>
          <a:prstGeom prst="rect">
            <a:avLst/>
          </a:prstGeom>
        </p:spPr>
      </p:pic>
      <p:sp>
        <p:nvSpPr>
          <p:cNvPr id="6" name="Title 1"/>
          <p:cNvSpPr txBox="1">
            <a:spLocks/>
          </p:cNvSpPr>
          <p:nvPr/>
        </p:nvSpPr>
        <p:spPr>
          <a:xfrm>
            <a:off x="457200" y="484154"/>
            <a:ext cx="8229600" cy="1143000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>
                    <a:lumMod val="95000"/>
                    <a:lumOff val="5000"/>
                  </a:schemeClr>
                </a:solidFill>
                <a:latin typeface="Avenir Book"/>
                <a:ea typeface="+mj-ea"/>
                <a:cs typeface="Avenir Book"/>
              </a:defRPr>
            </a:lvl1pPr>
          </a:lstStyle>
          <a:p>
            <a:r>
              <a:rPr lang="en-US" sz="3600" dirty="0" smtClean="0"/>
              <a:t>There is a disconnect </a:t>
            </a:r>
          </a:p>
          <a:p>
            <a:r>
              <a:rPr lang="en-US" sz="3600" dirty="0" smtClean="0"/>
              <a:t>between effort and outcome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312841651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31832" y="921301"/>
            <a:ext cx="6059678" cy="4262315"/>
          </a:xfrm>
          <a:prstGeom prst="rect">
            <a:avLst/>
          </a:prstGeom>
        </p:spPr>
      </p:pic>
      <p:sp>
        <p:nvSpPr>
          <p:cNvPr id="3" name="Title 1"/>
          <p:cNvSpPr txBox="1">
            <a:spLocks/>
          </p:cNvSpPr>
          <p:nvPr/>
        </p:nvSpPr>
        <p:spPr>
          <a:xfrm>
            <a:off x="1" y="284246"/>
            <a:ext cx="9144000" cy="1470025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>
                    <a:lumMod val="95000"/>
                    <a:lumOff val="5000"/>
                  </a:schemeClr>
                </a:solidFill>
                <a:latin typeface="Avenir Book"/>
                <a:ea typeface="+mj-ea"/>
                <a:cs typeface="Avenir Book"/>
              </a:defRPr>
            </a:lvl1pPr>
          </a:lstStyle>
          <a:p>
            <a:r>
              <a:rPr lang="en-US" sz="3600" dirty="0" smtClean="0">
                <a:solidFill>
                  <a:srgbClr val="800000"/>
                </a:solidFill>
                <a:latin typeface="Avenir Heavy"/>
                <a:cs typeface="Avenir Heavy"/>
              </a:rPr>
              <a:t>The Toolkit for Building Better Learners</a:t>
            </a:r>
          </a:p>
        </p:txBody>
      </p:sp>
      <p:sp>
        <p:nvSpPr>
          <p:cNvPr id="4" name="Line Callout 1 3"/>
          <p:cNvSpPr/>
          <p:nvPr/>
        </p:nvSpPr>
        <p:spPr>
          <a:xfrm>
            <a:off x="276783" y="4216551"/>
            <a:ext cx="2581401" cy="1702939"/>
          </a:xfrm>
          <a:prstGeom prst="borderCallout1">
            <a:avLst>
              <a:gd name="adj1" fmla="val -5443"/>
              <a:gd name="adj2" fmla="val 50094"/>
              <a:gd name="adj3" fmla="val -44868"/>
              <a:gd name="adj4" fmla="val 77088"/>
            </a:avLst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u="sng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venir Heavy"/>
                <a:cs typeface="Avenir Heavy"/>
              </a:rPr>
              <a:t>Mindset</a:t>
            </a:r>
          </a:p>
          <a:p>
            <a:pPr algn="ctr"/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venir Book"/>
                <a:cs typeface="Avenir Book"/>
              </a:rPr>
              <a:t>Difficulty is important, motivation</a:t>
            </a:r>
            <a:endParaRPr lang="en-US" sz="2000" dirty="0">
              <a:solidFill>
                <a:schemeClr val="tx1">
                  <a:lumMod val="75000"/>
                  <a:lumOff val="25000"/>
                </a:schemeClr>
              </a:solidFill>
              <a:latin typeface="Avenir Book"/>
              <a:cs typeface="Avenir Book"/>
            </a:endParaRPr>
          </a:p>
        </p:txBody>
      </p:sp>
      <p:sp>
        <p:nvSpPr>
          <p:cNvPr id="5" name="Line Callout 1 4"/>
          <p:cNvSpPr/>
          <p:nvPr/>
        </p:nvSpPr>
        <p:spPr>
          <a:xfrm>
            <a:off x="6345988" y="4216551"/>
            <a:ext cx="2491043" cy="1702939"/>
          </a:xfrm>
          <a:prstGeom prst="borderCallout1">
            <a:avLst>
              <a:gd name="adj1" fmla="val -5443"/>
              <a:gd name="adj2" fmla="val 50094"/>
              <a:gd name="adj3" fmla="val -42388"/>
              <a:gd name="adj4" fmla="val 30500"/>
            </a:avLst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u="sng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venir Heavy"/>
                <a:cs typeface="Avenir Heavy"/>
              </a:rPr>
              <a:t>Toolset</a:t>
            </a:r>
          </a:p>
          <a:p>
            <a:pPr algn="ctr"/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venir Book"/>
                <a:cs typeface="Avenir Book"/>
              </a:rPr>
              <a:t>Effective strategies, understand how learning works</a:t>
            </a:r>
            <a:endParaRPr lang="en-US" sz="2000" dirty="0">
              <a:solidFill>
                <a:schemeClr val="tx1">
                  <a:lumMod val="75000"/>
                  <a:lumOff val="25000"/>
                </a:schemeClr>
              </a:solidFill>
              <a:latin typeface="Avenir Book"/>
              <a:cs typeface="Avenir Book"/>
            </a:endParaRPr>
          </a:p>
        </p:txBody>
      </p:sp>
      <p:cxnSp>
        <p:nvCxnSpPr>
          <p:cNvPr id="7" name="Straight Arrow Connector 6"/>
          <p:cNvCxnSpPr/>
          <p:nvPr/>
        </p:nvCxnSpPr>
        <p:spPr>
          <a:xfrm>
            <a:off x="3207421" y="5584081"/>
            <a:ext cx="2702701" cy="195361"/>
          </a:xfrm>
          <a:prstGeom prst="straightConnector1">
            <a:avLst/>
          </a:prstGeom>
          <a:ln>
            <a:solidFill>
              <a:srgbClr val="595959"/>
            </a:solidFill>
            <a:headEnd type="arrow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2561943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4800" b="1" dirty="0" smtClean="0"/>
              <a:t>Your next assignment!</a:t>
            </a:r>
            <a:endParaRPr lang="en-US" sz="4800" b="1" dirty="0"/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>
          <a:xfrm>
            <a:off x="457200" y="1278467"/>
            <a:ext cx="8229600" cy="4909387"/>
          </a:xfrm>
        </p:spPr>
        <p:txBody>
          <a:bodyPr>
            <a:noAutofit/>
          </a:bodyPr>
          <a:lstStyle/>
          <a:p>
            <a:pPr marL="114300" indent="0" algn="ctr">
              <a:buNone/>
            </a:pPr>
            <a:r>
              <a:rPr lang="en-US" sz="3600" b="1" dirty="0" smtClean="0"/>
              <a:t>Teaching the Toolkit:</a:t>
            </a:r>
            <a:r>
              <a:rPr lang="en-US" sz="2800" b="1" dirty="0" smtClean="0"/>
              <a:t> </a:t>
            </a:r>
          </a:p>
          <a:p>
            <a:pPr marL="114300" indent="0">
              <a:buNone/>
            </a:pPr>
            <a:endParaRPr lang="en-US" sz="2800" b="1" u="sng" dirty="0" smtClean="0"/>
          </a:p>
          <a:p>
            <a:pPr marL="114300" indent="0">
              <a:buNone/>
            </a:pPr>
            <a:endParaRPr lang="en-US" sz="2800" b="1" u="sng" dirty="0"/>
          </a:p>
          <a:p>
            <a:pPr marL="114300" indent="0">
              <a:buNone/>
            </a:pPr>
            <a:endParaRPr lang="en-US" sz="2800" b="1" u="sng" dirty="0" smtClean="0"/>
          </a:p>
          <a:p>
            <a:pPr marL="114300" indent="0">
              <a:buNone/>
            </a:pPr>
            <a:endParaRPr lang="en-US" sz="2800" b="1" u="sng" dirty="0"/>
          </a:p>
          <a:p>
            <a:pPr marL="114300" indent="0">
              <a:buNone/>
            </a:pPr>
            <a:endParaRPr lang="en-US" sz="2800" b="1" u="sng" dirty="0" smtClean="0"/>
          </a:p>
          <a:p>
            <a:pPr marL="114300" indent="0">
              <a:buNone/>
            </a:pPr>
            <a:endParaRPr lang="en-US" sz="2800" b="1" u="sng" dirty="0" smtClean="0"/>
          </a:p>
          <a:p>
            <a:pPr marL="114300" indent="0">
              <a:buNone/>
            </a:pPr>
            <a:endParaRPr lang="en-US" sz="2400" b="1" u="sng" dirty="0" smtClean="0"/>
          </a:p>
          <a:p>
            <a:pPr marL="114300" indent="0">
              <a:buNone/>
            </a:pPr>
            <a:r>
              <a:rPr lang="en-US" dirty="0" smtClean="0">
                <a:solidFill>
                  <a:srgbClr val="404040"/>
                </a:solidFill>
              </a:rPr>
              <a:t>In-class structures/activities</a:t>
            </a:r>
            <a:endParaRPr lang="en-US" sz="3600" b="1" u="sng" dirty="0" smtClean="0">
              <a:solidFill>
                <a:srgbClr val="404040"/>
              </a:solidFill>
            </a:endParaRPr>
          </a:p>
          <a:p>
            <a:pPr marL="114300" indent="0">
              <a:buNone/>
            </a:pPr>
            <a:r>
              <a:rPr lang="en-US" dirty="0" smtClean="0">
                <a:solidFill>
                  <a:srgbClr val="404040"/>
                </a:solidFill>
              </a:rPr>
              <a:t>Out-of-class structures/activities</a:t>
            </a: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93280331"/>
              </p:ext>
            </p:extLst>
          </p:nvPr>
        </p:nvGraphicFramePr>
        <p:xfrm>
          <a:off x="948266" y="2045547"/>
          <a:ext cx="7433734" cy="301845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716867"/>
                <a:gridCol w="3716867"/>
              </a:tblGrid>
              <a:tr h="732455"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>
                          <a:latin typeface="Avenir Book"/>
                          <a:cs typeface="Avenir Book"/>
                        </a:rPr>
                        <a:t>The Right Mindset</a:t>
                      </a:r>
                      <a:endParaRPr lang="en-US" sz="2400" b="1" dirty="0">
                        <a:latin typeface="Avenir Book"/>
                        <a:cs typeface="Avenir Book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>
                          <a:latin typeface="Avenir Book"/>
                          <a:cs typeface="Avenir Book"/>
                        </a:rPr>
                        <a:t>The Right Toolset</a:t>
                      </a:r>
                      <a:endParaRPr lang="en-US" sz="2400" b="1" dirty="0">
                        <a:latin typeface="Avenir Book"/>
                        <a:cs typeface="Avenir Book"/>
                      </a:endParaRPr>
                    </a:p>
                  </a:txBody>
                  <a:tcPr anchor="ctr"/>
                </a:tc>
              </a:tr>
              <a:tr h="1556933"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>
                          <a:solidFill>
                            <a:srgbClr val="7F7F7F"/>
                          </a:solidFill>
                          <a:latin typeface="Avenir Book"/>
                          <a:cs typeface="Avenir Book"/>
                        </a:rPr>
                        <a:t>Difficulty</a:t>
                      </a:r>
                      <a:r>
                        <a:rPr lang="en-US" sz="2400" b="1" baseline="0" dirty="0" smtClean="0">
                          <a:solidFill>
                            <a:srgbClr val="7F7F7F"/>
                          </a:solidFill>
                          <a:latin typeface="Avenir Book"/>
                          <a:cs typeface="Avenir Book"/>
                        </a:rPr>
                        <a:t> = important</a:t>
                      </a:r>
                    </a:p>
                    <a:p>
                      <a:pPr algn="ctr"/>
                      <a:r>
                        <a:rPr lang="en-US" sz="2400" b="1" baseline="0" dirty="0" smtClean="0">
                          <a:solidFill>
                            <a:srgbClr val="7F7F7F"/>
                          </a:solidFill>
                          <a:latin typeface="Avenir Book"/>
                          <a:cs typeface="Avenir Book"/>
                        </a:rPr>
                        <a:t>Difficulty ≠ impossible</a:t>
                      </a:r>
                    </a:p>
                    <a:p>
                      <a:pPr algn="ctr"/>
                      <a:r>
                        <a:rPr lang="en-US" sz="2400" b="1" baseline="0" dirty="0" smtClean="0">
                          <a:solidFill>
                            <a:srgbClr val="7F7F7F"/>
                          </a:solidFill>
                          <a:latin typeface="Avenir Book"/>
                          <a:cs typeface="Avenir Book"/>
                        </a:rPr>
                        <a:t>Failure as productive</a:t>
                      </a:r>
                    </a:p>
                    <a:p>
                      <a:pPr algn="ctr"/>
                      <a:endParaRPr lang="en-US" sz="2400" b="1" dirty="0">
                        <a:solidFill>
                          <a:srgbClr val="7F7F7F"/>
                        </a:solidFill>
                        <a:latin typeface="Avenir Book"/>
                        <a:cs typeface="Avenir Book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2400" dirty="0" smtClean="0">
                        <a:solidFill>
                          <a:srgbClr val="7F7F7F"/>
                        </a:solidFill>
                        <a:latin typeface="Avenir Book"/>
                        <a:cs typeface="Avenir Book"/>
                      </a:endParaRPr>
                    </a:p>
                    <a:p>
                      <a:pPr algn="ctr"/>
                      <a:r>
                        <a:rPr lang="en-US" sz="2400" dirty="0" smtClean="0">
                          <a:solidFill>
                            <a:srgbClr val="7F7F7F"/>
                          </a:solidFill>
                          <a:latin typeface="Avenir Book"/>
                          <a:cs typeface="Avenir Book"/>
                        </a:rPr>
                        <a:t>Spacing</a:t>
                      </a:r>
                    </a:p>
                    <a:p>
                      <a:pPr algn="ctr"/>
                      <a:r>
                        <a:rPr lang="en-US" sz="2400" dirty="0" smtClean="0">
                          <a:solidFill>
                            <a:srgbClr val="7F7F7F"/>
                          </a:solidFill>
                          <a:latin typeface="Avenir Book"/>
                          <a:cs typeface="Avenir Book"/>
                        </a:rPr>
                        <a:t>Interleaving</a:t>
                      </a:r>
                    </a:p>
                    <a:p>
                      <a:pPr algn="ctr"/>
                      <a:r>
                        <a:rPr lang="en-US" sz="2400" dirty="0" smtClean="0">
                          <a:solidFill>
                            <a:srgbClr val="7F7F7F"/>
                          </a:solidFill>
                          <a:latin typeface="Avenir Book"/>
                          <a:cs typeface="Avenir Book"/>
                        </a:rPr>
                        <a:t>Retrieval</a:t>
                      </a:r>
                      <a:r>
                        <a:rPr lang="en-US" sz="2400" baseline="0" dirty="0" smtClean="0">
                          <a:solidFill>
                            <a:srgbClr val="7F7F7F"/>
                          </a:solidFill>
                          <a:latin typeface="Avenir Book"/>
                          <a:cs typeface="Avenir Book"/>
                        </a:rPr>
                        <a:t> practice (testing)</a:t>
                      </a:r>
                    </a:p>
                    <a:p>
                      <a:pPr algn="ctr"/>
                      <a:r>
                        <a:rPr lang="en-US" sz="2400" baseline="0" dirty="0" smtClean="0">
                          <a:solidFill>
                            <a:srgbClr val="7F7F7F"/>
                          </a:solidFill>
                          <a:latin typeface="Avenir Book"/>
                          <a:cs typeface="Avenir Book"/>
                        </a:rPr>
                        <a:t>Generation</a:t>
                      </a:r>
                    </a:p>
                    <a:p>
                      <a:pPr algn="ctr"/>
                      <a:endParaRPr lang="en-US" sz="2400" dirty="0">
                        <a:solidFill>
                          <a:srgbClr val="7F7F7F"/>
                        </a:solidFill>
                        <a:latin typeface="Avenir Book"/>
                        <a:cs typeface="Avenir Book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4425982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Your next assignment!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u="sng" dirty="0" smtClean="0"/>
              <a:t>Discuss during lunch</a:t>
            </a:r>
          </a:p>
          <a:p>
            <a:r>
              <a:rPr lang="en-US" sz="2800" dirty="0" smtClean="0"/>
              <a:t>What activity/structure?</a:t>
            </a:r>
          </a:p>
          <a:p>
            <a:r>
              <a:rPr lang="en-US" sz="2800" dirty="0"/>
              <a:t>How does it relate to mindset and/or toolset</a:t>
            </a:r>
            <a:r>
              <a:rPr lang="en-US" sz="2800" dirty="0" smtClean="0"/>
              <a:t>?</a:t>
            </a:r>
          </a:p>
          <a:p>
            <a:pPr lvl="1"/>
            <a:r>
              <a:rPr lang="en-US" sz="2400" dirty="0"/>
              <a:t>What is the intended outcome and by what </a:t>
            </a:r>
            <a:r>
              <a:rPr lang="en-US" sz="2400" b="1" dirty="0"/>
              <a:t>process</a:t>
            </a:r>
            <a:r>
              <a:rPr lang="en-US" sz="2400" dirty="0"/>
              <a:t> does your activity get you there</a:t>
            </a:r>
            <a:r>
              <a:rPr lang="en-US" sz="2400" dirty="0" smtClean="0"/>
              <a:t>?</a:t>
            </a:r>
            <a:br>
              <a:rPr lang="en-US" sz="2400" dirty="0" smtClean="0"/>
            </a:br>
            <a:r>
              <a:rPr lang="en-US" sz="2400" dirty="0" smtClean="0"/>
              <a:t>	</a:t>
            </a:r>
            <a:endParaRPr lang="en-US" sz="2400" dirty="0"/>
          </a:p>
          <a:p>
            <a:r>
              <a:rPr lang="en-US" sz="2800" dirty="0"/>
              <a:t>How is it </a:t>
            </a:r>
            <a:r>
              <a:rPr lang="en-US" sz="2800" b="1" dirty="0"/>
              <a:t>communicated</a:t>
            </a:r>
            <a:r>
              <a:rPr lang="en-US" sz="2800" dirty="0"/>
              <a:t> to your students? </a:t>
            </a:r>
            <a:endParaRPr lang="en-US" sz="2800" dirty="0" smtClean="0"/>
          </a:p>
          <a:p>
            <a:r>
              <a:rPr lang="en-US" sz="2800" dirty="0" smtClean="0"/>
              <a:t>How can change be </a:t>
            </a:r>
            <a:r>
              <a:rPr lang="en-US" sz="2800" b="1" dirty="0" smtClean="0"/>
              <a:t>measured</a:t>
            </a:r>
            <a:r>
              <a:rPr lang="en-US" sz="2800" dirty="0" smtClean="0"/>
              <a:t>? 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58220026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/>
          <p:cNvSpPr>
            <a:spLocks noGrp="1"/>
          </p:cNvSpPr>
          <p:nvPr>
            <p:ph type="title"/>
          </p:nvPr>
        </p:nvSpPr>
        <p:spPr>
          <a:xfrm>
            <a:off x="685800" y="0"/>
            <a:ext cx="7620000" cy="1143000"/>
          </a:xfrm>
        </p:spPr>
        <p:txBody>
          <a:bodyPr/>
          <a:lstStyle/>
          <a:p>
            <a:pPr eaLnBrk="1" hangingPunct="1"/>
            <a:r>
              <a:rPr lang="en-US" altLang="en-US" dirty="0" smtClean="0">
                <a:solidFill>
                  <a:schemeClr val="accent1">
                    <a:lumMod val="50000"/>
                  </a:schemeClr>
                </a:solidFill>
              </a:rPr>
              <a:t>30-minutes</a:t>
            </a: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885221968"/>
              </p:ext>
            </p:extLst>
          </p:nvPr>
        </p:nvGraphicFramePr>
        <p:xfrm>
          <a:off x="685800" y="1369399"/>
          <a:ext cx="7620000" cy="42846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810000"/>
                <a:gridCol w="3810000"/>
              </a:tblGrid>
              <a:tr h="1181724"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/>
                        <a:t>What Activity</a:t>
                      </a:r>
                    </a:p>
                    <a:p>
                      <a:pPr algn="ctr"/>
                      <a:r>
                        <a:rPr lang="en-US" sz="2000" dirty="0" smtClean="0"/>
                        <a:t>What is your in-class or out-of-class </a:t>
                      </a:r>
                      <a:r>
                        <a:rPr lang="en-US" sz="2000" baseline="0" dirty="0" smtClean="0"/>
                        <a:t>action?</a:t>
                      </a:r>
                      <a:endParaRPr lang="en-US" sz="2000" dirty="0"/>
                    </a:p>
                  </a:txBody>
                  <a:tcPr marT="45693" marB="4569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/>
                        <a:t>Mind</a:t>
                      </a:r>
                      <a:r>
                        <a:rPr lang="en-US" sz="2400" b="1" baseline="0" dirty="0" smtClean="0"/>
                        <a:t>set or Toolset Target</a:t>
                      </a:r>
                      <a:endParaRPr lang="en-US" sz="2400" b="1" dirty="0" smtClean="0"/>
                    </a:p>
                    <a:p>
                      <a:pPr algn="ctr"/>
                      <a:r>
                        <a:rPr lang="en-US" sz="2000" dirty="0" smtClean="0"/>
                        <a:t>Which</a:t>
                      </a:r>
                      <a:r>
                        <a:rPr lang="en-US" sz="2000" baseline="0" dirty="0" smtClean="0"/>
                        <a:t> specific mindsets or strategies will you implement?</a:t>
                      </a:r>
                      <a:endParaRPr lang="en-US" sz="2000" dirty="0"/>
                    </a:p>
                  </a:txBody>
                  <a:tcPr marT="45693" marB="4569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1812002"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/>
                        <a:t>How</a:t>
                      </a:r>
                      <a:r>
                        <a:rPr lang="en-US" sz="2400" b="1" baseline="0" dirty="0" smtClean="0"/>
                        <a:t> will you communicate this to students? </a:t>
                      </a:r>
                      <a:endParaRPr lang="en-US" sz="2400" b="1" dirty="0" smtClean="0"/>
                    </a:p>
                    <a:p>
                      <a:pPr algn="ctr"/>
                      <a:r>
                        <a:rPr lang="en-US" sz="2000" dirty="0" smtClean="0"/>
                        <a:t>How will you make</a:t>
                      </a:r>
                      <a:r>
                        <a:rPr lang="en-US" sz="2000" baseline="0" dirty="0" smtClean="0"/>
                        <a:t> sure they understand the reasons behind the action?</a:t>
                      </a:r>
                      <a:endParaRPr lang="en-US" sz="2000" dirty="0"/>
                    </a:p>
                  </a:txBody>
                  <a:tcPr marT="45693" marB="4569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/>
                        <a:t>How will you evaluate?</a:t>
                      </a:r>
                    </a:p>
                    <a:p>
                      <a:pPr algn="ctr"/>
                      <a:r>
                        <a:rPr lang="en-US" sz="2000" dirty="0" smtClean="0"/>
                        <a:t>What are the empirical</a:t>
                      </a:r>
                      <a:r>
                        <a:rPr lang="en-US" sz="2000" baseline="0" dirty="0" smtClean="0"/>
                        <a:t> measures to assess successful implementation? </a:t>
                      </a:r>
                      <a:endParaRPr lang="en-US" sz="2000" dirty="0"/>
                    </a:p>
                  </a:txBody>
                  <a:tcPr marT="45693" marB="4569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810029">
                <a:tc gridSpan="2">
                  <a:txBody>
                    <a:bodyPr/>
                    <a:lstStyle/>
                    <a:p>
                      <a:pPr algn="ctr"/>
                      <a:r>
                        <a:rPr lang="en-US" sz="2400" b="1" dirty="0" smtClean="0"/>
                        <a:t>What</a:t>
                      </a:r>
                      <a:r>
                        <a:rPr lang="en-US" sz="2400" b="1" baseline="0" dirty="0" smtClean="0"/>
                        <a:t> potential challenges will you face?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aseline="0" dirty="0" smtClean="0"/>
                        <a:t>Identify challenges and strategies to overcome them.</a:t>
                      </a:r>
                      <a:endParaRPr lang="en-US" sz="2000" dirty="0" smtClean="0"/>
                    </a:p>
                  </a:txBody>
                  <a:tcPr marT="45693" marB="4569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2000" dirty="0"/>
                    </a:p>
                  </a:txBody>
                  <a:tcPr marT="45693" marB="4569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5" name="Rectangle 4"/>
          <p:cNvSpPr/>
          <p:nvPr/>
        </p:nvSpPr>
        <p:spPr>
          <a:xfrm>
            <a:off x="5562600" y="174625"/>
            <a:ext cx="3429000" cy="381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 defTabSz="9144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2400" b="1" dirty="0" smtClean="0">
                <a:solidFill>
                  <a:prstClr val="white"/>
                </a:solidFill>
                <a:latin typeface="Century Gothic"/>
              </a:rPr>
              <a:t>Create a Poster</a:t>
            </a:r>
            <a:endParaRPr lang="en-US" sz="2400" b="1" dirty="0">
              <a:solidFill>
                <a:prstClr val="white"/>
              </a:solidFill>
              <a:latin typeface="Century Gothic"/>
            </a:endParaRPr>
          </a:p>
        </p:txBody>
      </p:sp>
      <p:sp>
        <p:nvSpPr>
          <p:cNvPr id="18450" name="TextBox 5"/>
          <p:cNvSpPr txBox="1">
            <a:spLocks noChangeArrowheads="1"/>
          </p:cNvSpPr>
          <p:nvPr/>
        </p:nvSpPr>
        <p:spPr bwMode="auto">
          <a:xfrm>
            <a:off x="3505200" y="838200"/>
            <a:ext cx="236635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defRPr sz="2400">
                <a:solidFill>
                  <a:schemeClr val="tx2"/>
                </a:solidFill>
                <a:latin typeface="Century Gothic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6000"/>
              <a:buFont typeface="Wingdings" pitchFamily="2" charset="2"/>
              <a:buChar char="§"/>
              <a:defRPr sz="2000">
                <a:solidFill>
                  <a:schemeClr val="tx2"/>
                </a:solidFill>
                <a:latin typeface="Century Gothic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76000"/>
              <a:buFont typeface="Wingdings" pitchFamily="2" charset="2"/>
              <a:buChar char="§"/>
              <a:defRPr sz="2000">
                <a:solidFill>
                  <a:schemeClr val="tx2"/>
                </a:solidFill>
                <a:latin typeface="Century Gothic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SzPct val="76000"/>
              <a:buFont typeface="Wingdings" pitchFamily="2" charset="2"/>
              <a:buChar char="§"/>
              <a:defRPr sz="2000">
                <a:solidFill>
                  <a:schemeClr val="tx2"/>
                </a:solidFill>
                <a:latin typeface="Century Gothic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76000"/>
              <a:buFont typeface="Wingdings" pitchFamily="2" charset="2"/>
              <a:buChar char="§"/>
              <a:defRPr sz="2000">
                <a:solidFill>
                  <a:schemeClr val="tx2"/>
                </a:solidFill>
                <a:latin typeface="Century Gothic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6000"/>
              <a:buFont typeface="Wingdings" pitchFamily="2" charset="2"/>
              <a:buChar char="§"/>
              <a:defRPr sz="2000">
                <a:solidFill>
                  <a:schemeClr val="tx2"/>
                </a:solidFill>
                <a:latin typeface="Century Gothic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6000"/>
              <a:buFont typeface="Wingdings" pitchFamily="2" charset="2"/>
              <a:buChar char="§"/>
              <a:defRPr sz="2000">
                <a:solidFill>
                  <a:schemeClr val="tx2"/>
                </a:solidFill>
                <a:latin typeface="Century Gothic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6000"/>
              <a:buFont typeface="Wingdings" pitchFamily="2" charset="2"/>
              <a:buChar char="§"/>
              <a:defRPr sz="2000">
                <a:solidFill>
                  <a:schemeClr val="tx2"/>
                </a:solidFill>
                <a:latin typeface="Century Gothic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6000"/>
              <a:buFont typeface="Wingdings" pitchFamily="2" charset="2"/>
              <a:buChar char="§"/>
              <a:defRPr sz="2000">
                <a:solidFill>
                  <a:schemeClr val="tx2"/>
                </a:solidFill>
                <a:latin typeface="Century Gothic" pitchFamily="34" charset="0"/>
              </a:defRPr>
            </a:lvl9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en-US" sz="2800" b="1" dirty="0">
                <a:solidFill>
                  <a:prstClr val="black"/>
                </a:solidFill>
                <a:ea typeface="ＭＳ Ｐゴシック" pitchFamily="34" charset="-128"/>
              </a:rPr>
              <a:t>POSTER </a:t>
            </a:r>
            <a:r>
              <a:rPr lang="en-US" altLang="en-US" sz="2800" b="1" dirty="0" smtClean="0">
                <a:solidFill>
                  <a:prstClr val="black"/>
                </a:solidFill>
                <a:ea typeface="ＭＳ Ｐゴシック" pitchFamily="34" charset="-128"/>
              </a:rPr>
              <a:t>TITLE </a:t>
            </a:r>
            <a:endParaRPr lang="en-US" altLang="en-US" sz="2800" b="1" dirty="0">
              <a:solidFill>
                <a:prstClr val="black"/>
              </a:solidFill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55737095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Examples of Ideas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17638"/>
            <a:ext cx="8229600" cy="4525963"/>
          </a:xfrm>
        </p:spPr>
        <p:txBody>
          <a:bodyPr>
            <a:normAutofit/>
          </a:bodyPr>
          <a:lstStyle/>
          <a:p>
            <a:r>
              <a:rPr lang="en-US" sz="2400" dirty="0" smtClean="0"/>
              <a:t>Show data re: how we learn to get student buy-in</a:t>
            </a:r>
          </a:p>
          <a:p>
            <a:r>
              <a:rPr lang="en-US" sz="2400" dirty="0">
                <a:sym typeface="Wingdings"/>
              </a:rPr>
              <a:t>“Canned” demos on day 1 to </a:t>
            </a:r>
            <a:r>
              <a:rPr lang="en-US" sz="2400" dirty="0" smtClean="0">
                <a:sym typeface="Wingdings"/>
              </a:rPr>
              <a:t>show students they learn better with certain strategies; and that performance and learning can be different</a:t>
            </a:r>
          </a:p>
          <a:p>
            <a:r>
              <a:rPr lang="en-US" sz="2400" dirty="0" smtClean="0">
                <a:sym typeface="Wingdings"/>
              </a:rPr>
              <a:t>Connect how these strategies will help them with their future careers</a:t>
            </a:r>
            <a:endParaRPr lang="en-US" sz="2400" dirty="0">
              <a:sym typeface="Wingdings"/>
            </a:endParaRPr>
          </a:p>
          <a:p>
            <a:r>
              <a:rPr lang="en-US" sz="2400" dirty="0" smtClean="0"/>
              <a:t>Ask students to generate ideas of how to apply these learning principles to their own course</a:t>
            </a:r>
          </a:p>
          <a:p>
            <a:r>
              <a:rPr lang="en-US" sz="2400" dirty="0" smtClean="0"/>
              <a:t>Ask them to think about other domains in which they enjoy challenge (sports, games) – bring this into the </a:t>
            </a:r>
            <a:r>
              <a:rPr lang="en-US" sz="2400" smtClean="0"/>
              <a:t>academic domain</a:t>
            </a:r>
            <a:endParaRPr lang="en-US" sz="2400" dirty="0" smtClean="0"/>
          </a:p>
          <a:p>
            <a:pPr marL="0" indent="0">
              <a:buNone/>
            </a:pPr>
            <a:endParaRPr lang="en-US" sz="2400" dirty="0" smtClean="0">
              <a:sym typeface="Wingdings"/>
            </a:endParaRPr>
          </a:p>
          <a:p>
            <a:pPr lvl="1"/>
            <a:endParaRPr lang="en-US" sz="2400" dirty="0" smtClean="0"/>
          </a:p>
        </p:txBody>
      </p:sp>
    </p:spTree>
    <p:extLst>
      <p:ext uri="{BB962C8B-B14F-4D97-AF65-F5344CB8AC3E}">
        <p14:creationId xmlns:p14="http://schemas.microsoft.com/office/powerpoint/2010/main" val="263047849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Examples </a:t>
            </a:r>
            <a:r>
              <a:rPr lang="en-US" smtClean="0"/>
              <a:t>of Ideas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/>
              <a:t>Introduce interleaving and retrieval through a fun Jeopardy-style game </a:t>
            </a:r>
            <a:r>
              <a:rPr lang="en-US" sz="2400" i="1" dirty="0">
                <a:solidFill>
                  <a:schemeClr val="tx1">
                    <a:lumMod val="50000"/>
                    <a:lumOff val="50000"/>
                  </a:schemeClr>
                </a:solidFill>
                <a:sym typeface="Wingdings"/>
              </a:rPr>
              <a:t>(</a:t>
            </a:r>
            <a:r>
              <a:rPr lang="en-US" sz="2000" i="1" dirty="0">
                <a:solidFill>
                  <a:schemeClr val="tx1">
                    <a:lumMod val="50000"/>
                    <a:lumOff val="50000"/>
                  </a:schemeClr>
                </a:solidFill>
                <a:sym typeface="Wingdings"/>
              </a:rPr>
              <a:t>show them that challenge can be fun, and these are the ways to learn; and that these are strategies to apply to all learning)</a:t>
            </a:r>
          </a:p>
          <a:p>
            <a:r>
              <a:rPr lang="en-US" sz="2400" dirty="0">
                <a:sym typeface="Wingdings"/>
              </a:rPr>
              <a:t>Interleave prior weeks’ material into weekly quizzes (heavier on the related concepts)</a:t>
            </a:r>
          </a:p>
          <a:p>
            <a:r>
              <a:rPr lang="en-US" sz="2400" dirty="0">
                <a:sym typeface="Wingdings"/>
              </a:rPr>
              <a:t>Provide positive feedback for every wrong answer (e.g., connect to how it teaches a useful misconception)</a:t>
            </a:r>
          </a:p>
          <a:p>
            <a:r>
              <a:rPr lang="en-US" sz="2400" dirty="0" smtClean="0"/>
              <a:t>Generating processes given an unlabeled diagram, generating hypotheses and predicting results given an experiment design (vs. being told)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26874514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Examples of measuring change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dirty="0" smtClean="0"/>
              <a:t>Measuring effects of toolset</a:t>
            </a:r>
          </a:p>
          <a:p>
            <a:pPr lvl="1"/>
            <a:r>
              <a:rPr lang="en-US" sz="2400" dirty="0" smtClean="0"/>
              <a:t>Changes in exam performance, exam anxiety</a:t>
            </a:r>
          </a:p>
          <a:p>
            <a:pPr lvl="1"/>
            <a:r>
              <a:rPr lang="en-US" sz="2400" dirty="0" smtClean="0"/>
              <a:t>Better performance on subsequent course in a series</a:t>
            </a:r>
          </a:p>
          <a:p>
            <a:r>
              <a:rPr lang="en-US" sz="2800" dirty="0" smtClean="0"/>
              <a:t>Measuring effects of mindset</a:t>
            </a:r>
          </a:p>
          <a:p>
            <a:pPr lvl="1"/>
            <a:r>
              <a:rPr lang="en-US" sz="2400" dirty="0" smtClean="0"/>
              <a:t>Attitudes towards difficulty (pre, post, or multiple time points throughout course); various surveys</a:t>
            </a:r>
          </a:p>
          <a:p>
            <a:pPr lvl="1"/>
            <a:r>
              <a:rPr lang="en-US" sz="2400" dirty="0" smtClean="0"/>
              <a:t>Willingness to engage in class (offer responses, ask questions), take on extra-credit assignments</a:t>
            </a:r>
          </a:p>
          <a:p>
            <a:pPr lvl="1"/>
            <a:r>
              <a:rPr lang="en-US" sz="2400" dirty="0" smtClean="0"/>
              <a:t>Interest in course; lower drop-out</a:t>
            </a:r>
          </a:p>
          <a:p>
            <a:pPr lvl="1"/>
            <a:r>
              <a:rPr lang="en-US" sz="2400" dirty="0" smtClean="0"/>
              <a:t>Increased time spent on learning tasks</a:t>
            </a:r>
          </a:p>
        </p:txBody>
      </p:sp>
    </p:spTree>
    <p:extLst>
      <p:ext uri="{BB962C8B-B14F-4D97-AF65-F5344CB8AC3E}">
        <p14:creationId xmlns:p14="http://schemas.microsoft.com/office/powerpoint/2010/main" val="264113988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4800" b="1" dirty="0" smtClean="0"/>
              <a:t>Thank you! </a:t>
            </a:r>
            <a:endParaRPr lang="en-US" sz="4800" b="1" dirty="0"/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09387"/>
          </a:xfrm>
        </p:spPr>
        <p:txBody>
          <a:bodyPr>
            <a:noAutofit/>
          </a:bodyPr>
          <a:lstStyle/>
          <a:p>
            <a:pPr marL="114300" indent="0">
              <a:buNone/>
            </a:pPr>
            <a:endParaRPr lang="en-US" sz="2800" dirty="0" smtClean="0"/>
          </a:p>
          <a:p>
            <a:pPr marL="114300" indent="0">
              <a:buNone/>
            </a:pPr>
            <a:endParaRPr lang="en-US" sz="2800" dirty="0" smtClean="0"/>
          </a:p>
          <a:p>
            <a:pPr marL="114300" indent="0">
              <a:buNone/>
            </a:pPr>
            <a:endParaRPr lang="en-US" sz="2800" dirty="0" smtClean="0"/>
          </a:p>
          <a:p>
            <a:pPr marL="114300" indent="0" algn="ctr">
              <a:buNone/>
            </a:pPr>
            <a:r>
              <a:rPr lang="en-US" sz="3600" b="1" dirty="0" smtClean="0"/>
              <a:t>Any questions?</a:t>
            </a:r>
          </a:p>
          <a:p>
            <a:pPr marL="114300" indent="0">
              <a:buNone/>
            </a:pPr>
            <a:endParaRPr lang="en-US" sz="2800" dirty="0" smtClean="0"/>
          </a:p>
          <a:p>
            <a:pPr marL="114300" indent="0">
              <a:buNone/>
            </a:pPr>
            <a:endParaRPr lang="en-US" sz="2800" dirty="0" smtClean="0"/>
          </a:p>
          <a:p>
            <a:pPr marL="114300" indent="0">
              <a:buNone/>
            </a:pPr>
            <a:r>
              <a:rPr lang="en-US" sz="2800" dirty="0" smtClean="0"/>
              <a:t>Contact: </a:t>
            </a:r>
            <a:r>
              <a:rPr lang="en-US" sz="2800" dirty="0" smtClean="0">
                <a:hlinkClick r:id="rId3"/>
              </a:rPr>
              <a:t>veronica.yan@gmail.com</a:t>
            </a:r>
            <a:r>
              <a:rPr lang="en-US" sz="2800" dirty="0" smtClean="0"/>
              <a:t> </a:t>
            </a:r>
          </a:p>
          <a:p>
            <a:pPr marL="114300" indent="0">
              <a:buNone/>
            </a:pPr>
            <a:r>
              <a:rPr lang="en-US" sz="2800" dirty="0" smtClean="0"/>
              <a:t>Webpage: </a:t>
            </a:r>
            <a:r>
              <a:rPr lang="en-US" sz="2800" dirty="0" smtClean="0">
                <a:hlinkClick r:id="rId4"/>
              </a:rPr>
              <a:t>www.veronicayan.com</a:t>
            </a:r>
            <a:r>
              <a:rPr lang="en-US" sz="2800" dirty="0" smtClean="0"/>
              <a:t> </a:t>
            </a:r>
          </a:p>
          <a:p>
            <a:pPr marL="114300" indent="0">
              <a:buNone/>
            </a:pPr>
            <a:r>
              <a:rPr lang="en-US" sz="2800" dirty="0" smtClean="0"/>
              <a:t>Twitter: @</a:t>
            </a:r>
            <a:r>
              <a:rPr lang="en-US" sz="2800" dirty="0" err="1" smtClean="0"/>
              <a:t>EdScientists</a:t>
            </a:r>
            <a:r>
              <a:rPr lang="en-US" sz="2800" dirty="0" smtClean="0"/>
              <a:t> </a:t>
            </a:r>
          </a:p>
          <a:p>
            <a:pPr marL="114300" indent="0">
              <a:buNone/>
            </a:pPr>
            <a:endParaRPr lang="en-US" sz="2800" dirty="0" smtClean="0"/>
          </a:p>
        </p:txBody>
      </p:sp>
    </p:spTree>
    <p:extLst>
      <p:ext uri="{BB962C8B-B14F-4D97-AF65-F5344CB8AC3E}">
        <p14:creationId xmlns:p14="http://schemas.microsoft.com/office/powerpoint/2010/main" val="164946955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 txBox="1">
            <a:spLocks/>
          </p:cNvSpPr>
          <p:nvPr/>
        </p:nvSpPr>
        <p:spPr>
          <a:xfrm>
            <a:off x="738712" y="1415587"/>
            <a:ext cx="7647972" cy="939318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>
                    <a:lumMod val="85000"/>
                    <a:lumOff val="15000"/>
                  </a:schemeClr>
                </a:solidFill>
                <a:latin typeface="Avenir Book"/>
                <a:ea typeface="+mj-ea"/>
                <a:cs typeface="Avenir Book"/>
              </a:defRPr>
            </a:lvl1pPr>
          </a:lstStyle>
          <a:p>
            <a:r>
              <a:rPr lang="en-US" dirty="0" smtClean="0">
                <a:solidFill>
                  <a:srgbClr val="800000"/>
                </a:solidFill>
                <a:latin typeface="Avenir Black"/>
                <a:cs typeface="Avenir Black"/>
              </a:rPr>
              <a:t>Mindset + Toolset</a:t>
            </a:r>
            <a:endParaRPr lang="en-US" dirty="0">
              <a:solidFill>
                <a:srgbClr val="800000"/>
              </a:solidFill>
              <a:latin typeface="Avenir Black"/>
              <a:cs typeface="Avenir Black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685800" y="2910557"/>
            <a:ext cx="7772400" cy="3182023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>
                    <a:lumMod val="85000"/>
                    <a:lumOff val="15000"/>
                  </a:schemeClr>
                </a:solidFill>
                <a:latin typeface="Avenir Book"/>
                <a:ea typeface="+mj-ea"/>
                <a:cs typeface="Avenir Book"/>
              </a:defRPr>
            </a:lvl1pPr>
          </a:lstStyle>
          <a:p>
            <a:r>
              <a:rPr lang="en-US" dirty="0" smtClean="0">
                <a:latin typeface="Avenir Black"/>
                <a:cs typeface="Avenir Black"/>
              </a:rPr>
              <a:t>= </a:t>
            </a:r>
            <a:br>
              <a:rPr lang="en-US" dirty="0" smtClean="0">
                <a:latin typeface="Avenir Black"/>
                <a:cs typeface="Avenir Black"/>
              </a:rPr>
            </a:br>
            <a:r>
              <a:rPr lang="en-US" dirty="0" smtClean="0">
                <a:solidFill>
                  <a:srgbClr val="800000"/>
                </a:solidFill>
                <a:latin typeface="Avenir Black"/>
                <a:cs typeface="Avenir Black"/>
              </a:rPr>
              <a:t/>
            </a:r>
            <a:br>
              <a:rPr lang="en-US" dirty="0" smtClean="0">
                <a:solidFill>
                  <a:srgbClr val="800000"/>
                </a:solidFill>
                <a:latin typeface="Avenir Black"/>
                <a:cs typeface="Avenir Black"/>
              </a:rPr>
            </a:br>
            <a:r>
              <a:rPr lang="en-US" dirty="0" smtClean="0">
                <a:solidFill>
                  <a:srgbClr val="800000"/>
                </a:solidFill>
                <a:latin typeface="Avenir Black"/>
                <a:cs typeface="Avenir Black"/>
              </a:rPr>
              <a:t>Study Hard &amp; Study Smart</a:t>
            </a:r>
            <a:endParaRPr lang="en-US" dirty="0">
              <a:solidFill>
                <a:srgbClr val="800000"/>
              </a:solidFill>
              <a:latin typeface="Avenir Black"/>
              <a:cs typeface="Avenir Black"/>
            </a:endParaRPr>
          </a:p>
        </p:txBody>
      </p:sp>
    </p:spTree>
    <p:extLst>
      <p:ext uri="{BB962C8B-B14F-4D97-AF65-F5344CB8AC3E}">
        <p14:creationId xmlns:p14="http://schemas.microsoft.com/office/powerpoint/2010/main" val="196898427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24432" y="2125544"/>
            <a:ext cx="4719350" cy="4459786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>
          <a:xfrm>
            <a:off x="0" y="406215"/>
            <a:ext cx="9143999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6000" b="1" dirty="0" smtClean="0">
                <a:solidFill>
                  <a:schemeClr val="accent2"/>
                </a:solidFill>
                <a:latin typeface="Avenir Black"/>
                <a:cs typeface="Avenir Black"/>
              </a:rPr>
              <a:t>“Make Learning </a:t>
            </a:r>
            <a:r>
              <a:rPr lang="en-US" sz="6000" b="1" i="1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Avenir Black"/>
                <a:cs typeface="Avenir Black"/>
              </a:rPr>
              <a:t>Easy</a:t>
            </a:r>
            <a:r>
              <a:rPr lang="en-US" sz="6000" b="1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Avenir Black"/>
                <a:cs typeface="Avenir Black"/>
              </a:rPr>
              <a:t>?</a:t>
            </a:r>
            <a:r>
              <a:rPr lang="en-US" sz="6000" b="1" dirty="0" smtClean="0">
                <a:solidFill>
                  <a:schemeClr val="accent2"/>
                </a:solidFill>
                <a:latin typeface="Avenir Black"/>
                <a:cs typeface="Avenir Black"/>
              </a:rPr>
              <a:t>”</a:t>
            </a:r>
            <a:endParaRPr lang="en-US" sz="6000" b="1" dirty="0">
              <a:solidFill>
                <a:schemeClr val="accent2"/>
              </a:solidFill>
              <a:latin typeface="Avenir Black"/>
              <a:cs typeface="Avenir Black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336225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|0.1|0.2|0.1|0.1|0.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1|0.2|0.2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6.4|16.3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6.4|16.3"/>
</p:tagLst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Overrid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7.jpeg"/></Relationships>
</file>

<file path=ppt/theme/_rels/themeOverrid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7.jpeg"/></Relationships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Austin">
  <a:themeElements>
    <a:clrScheme name="Austin">
      <a:dk1>
        <a:sysClr val="windowText" lastClr="000000"/>
      </a:dk1>
      <a:lt1>
        <a:sysClr val="window" lastClr="FFFFFF"/>
      </a:lt1>
      <a:dk2>
        <a:srgbClr val="3E3D2D"/>
      </a:dk2>
      <a:lt2>
        <a:srgbClr val="CAF278"/>
      </a:lt2>
      <a:accent1>
        <a:srgbClr val="94C600"/>
      </a:accent1>
      <a:accent2>
        <a:srgbClr val="71685A"/>
      </a:accent2>
      <a:accent3>
        <a:srgbClr val="FF6700"/>
      </a:accent3>
      <a:accent4>
        <a:srgbClr val="909465"/>
      </a:accent4>
      <a:accent5>
        <a:srgbClr val="956B43"/>
      </a:accent5>
      <a:accent6>
        <a:srgbClr val="FEA022"/>
      </a:accent6>
      <a:hlink>
        <a:srgbClr val="E68200"/>
      </a:hlink>
      <a:folHlink>
        <a:srgbClr val="FFA94A"/>
      </a:folHlink>
    </a:clrScheme>
    <a:fontScheme name="Austin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Austin">
      <a:fillStyleLst>
        <a:solidFill>
          <a:schemeClr val="phClr"/>
        </a:solidFill>
        <a:gradFill rotWithShape="1">
          <a:gsLst>
            <a:gs pos="0">
              <a:schemeClr val="phClr">
                <a:tint val="20000"/>
                <a:satMod val="180000"/>
                <a:lumMod val="98000"/>
              </a:schemeClr>
            </a:gs>
            <a:gs pos="40000">
              <a:schemeClr val="phClr">
                <a:tint val="30000"/>
                <a:satMod val="260000"/>
                <a:lumMod val="84000"/>
              </a:schemeClr>
            </a:gs>
            <a:gs pos="100000">
              <a:schemeClr val="phClr">
                <a:tint val="100000"/>
                <a:satMod val="110000"/>
                <a:lumMod val="100000"/>
              </a:schemeClr>
            </a:gs>
          </a:gsLst>
          <a:lin ang="504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75000"/>
                <a:satMod val="120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>
            <a:bevelT w="50800" h="12700" prst="softRound"/>
          </a:sp3d>
        </a:effectStyle>
        <a:effectStyle>
          <a:effectLst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 prst="softRound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94000"/>
                <a:satMod val="114000"/>
                <a:lumMod val="96000"/>
              </a:schemeClr>
            </a:gs>
            <a:gs pos="62000">
              <a:schemeClr val="phClr">
                <a:tint val="92000"/>
                <a:shade val="66000"/>
                <a:satMod val="110000"/>
                <a:lumMod val="80000"/>
              </a:schemeClr>
            </a:gs>
            <a:gs pos="100000">
              <a:schemeClr val="phClr">
                <a:tint val="89000"/>
                <a:shade val="62000"/>
                <a:satMod val="110000"/>
                <a:lumMod val="7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80000"/>
                <a:shade val="58000"/>
              </a:schemeClr>
              <a:schemeClr val="phClr">
                <a:tint val="73000"/>
                <a:shade val="68000"/>
                <a:satMod val="15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tint val="100000"/>
              <a:shade val="100000"/>
              <a:satMod val="130000"/>
            </a:schemeClr>
          </a:gs>
          <a:gs pos="100000">
            <a:schemeClr val="phClr">
              <a:tint val="50000"/>
              <a:shade val="100000"/>
              <a:satMod val="350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10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tint val="100000"/>
              <a:shade val="100000"/>
              <a:satMod val="130000"/>
            </a:schemeClr>
          </a:gs>
          <a:gs pos="100000">
            <a:schemeClr val="phClr">
              <a:tint val="50000"/>
              <a:shade val="100000"/>
              <a:satMod val="350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1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tint val="100000"/>
              <a:shade val="100000"/>
              <a:satMod val="130000"/>
            </a:schemeClr>
          </a:gs>
          <a:gs pos="100000">
            <a:schemeClr val="phClr">
              <a:tint val="50000"/>
              <a:shade val="100000"/>
              <a:satMod val="350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1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tint val="100000"/>
              <a:shade val="100000"/>
              <a:satMod val="130000"/>
            </a:schemeClr>
          </a:gs>
          <a:gs pos="100000">
            <a:schemeClr val="phClr">
              <a:tint val="50000"/>
              <a:shade val="100000"/>
              <a:satMod val="350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1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tint val="100000"/>
              <a:shade val="100000"/>
              <a:satMod val="130000"/>
            </a:schemeClr>
          </a:gs>
          <a:gs pos="100000">
            <a:schemeClr val="phClr">
              <a:tint val="50000"/>
              <a:shade val="100000"/>
              <a:satMod val="350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14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tint val="100000"/>
              <a:shade val="100000"/>
              <a:satMod val="130000"/>
            </a:schemeClr>
          </a:gs>
          <a:gs pos="100000">
            <a:schemeClr val="phClr">
              <a:tint val="50000"/>
              <a:shade val="100000"/>
              <a:satMod val="350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15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tint val="100000"/>
              <a:shade val="100000"/>
              <a:satMod val="130000"/>
            </a:schemeClr>
          </a:gs>
          <a:gs pos="100000">
            <a:schemeClr val="phClr">
              <a:tint val="50000"/>
              <a:shade val="100000"/>
              <a:satMod val="350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16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tint val="100000"/>
              <a:shade val="100000"/>
              <a:satMod val="130000"/>
            </a:schemeClr>
          </a:gs>
          <a:gs pos="100000">
            <a:schemeClr val="phClr">
              <a:tint val="50000"/>
              <a:shade val="100000"/>
              <a:satMod val="350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17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tint val="100000"/>
              <a:shade val="100000"/>
              <a:satMod val="130000"/>
            </a:schemeClr>
          </a:gs>
          <a:gs pos="100000">
            <a:schemeClr val="phClr">
              <a:tint val="50000"/>
              <a:shade val="100000"/>
              <a:satMod val="350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18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tint val="100000"/>
              <a:shade val="100000"/>
              <a:satMod val="130000"/>
            </a:schemeClr>
          </a:gs>
          <a:gs pos="100000">
            <a:schemeClr val="phClr">
              <a:tint val="50000"/>
              <a:shade val="100000"/>
              <a:satMod val="350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Adjacency">
    <a:dk1>
      <a:srgbClr val="2F2B20"/>
    </a:dk1>
    <a:lt1>
      <a:srgbClr val="FFFFFF"/>
    </a:lt1>
    <a:dk2>
      <a:srgbClr val="675E47"/>
    </a:dk2>
    <a:lt2>
      <a:srgbClr val="DFDCB7"/>
    </a:lt2>
    <a:accent1>
      <a:srgbClr val="A9A57C"/>
    </a:accent1>
    <a:accent2>
      <a:srgbClr val="9CBEBD"/>
    </a:accent2>
    <a:accent3>
      <a:srgbClr val="D2CB6C"/>
    </a:accent3>
    <a:accent4>
      <a:srgbClr val="95A39D"/>
    </a:accent4>
    <a:accent5>
      <a:srgbClr val="C89F5D"/>
    </a:accent5>
    <a:accent6>
      <a:srgbClr val="B1A089"/>
    </a:accent6>
    <a:hlink>
      <a:srgbClr val="D25814"/>
    </a:hlink>
    <a:folHlink>
      <a:srgbClr val="849A0A"/>
    </a:folHlink>
  </a:clrScheme>
  <a:fontScheme name="Adjacency">
    <a:majorFont>
      <a:latin typeface="Cambria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Adjacency">
    <a:fillStyleLst>
      <a:solidFill>
        <a:schemeClr val="phClr"/>
      </a:solidFill>
      <a:solidFill>
        <a:schemeClr val="phClr">
          <a:tint val="55000"/>
        </a:schemeClr>
      </a:solidFill>
      <a:solidFill>
        <a:schemeClr val="phClr"/>
      </a:solidFill>
    </a:fillStyleLst>
    <a:lnStyleLst>
      <a:ln w="12700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/>
      </a:effectStyle>
      <a:effectStyle>
        <a:effectLst>
          <a:outerShdw blurRad="50800" dist="25400" algn="bl" rotWithShape="0">
            <a:srgbClr val="000000">
              <a:alpha val="60000"/>
            </a:srgbClr>
          </a:outerShdw>
        </a:effectLst>
      </a:effectStyle>
      <a:effectStyle>
        <a:effectLst/>
        <a:scene3d>
          <a:camera prst="orthographicFront">
            <a:rot lat="0" lon="0" rev="0"/>
          </a:camera>
          <a:lightRig rig="brightRoom" dir="tl">
            <a:rot lat="0" lon="0" rev="1800000"/>
          </a:lightRig>
        </a:scene3d>
        <a:sp3d contourW="10160" prstMaterial="dkEdge">
          <a:bevelT w="38100" h="50800" prst="angle"/>
          <a:contourClr>
            <a:schemeClr val="phClr">
              <a:shade val="40000"/>
              <a:satMod val="150000"/>
            </a:schemeClr>
          </a:contourClr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90000"/>
            </a:schemeClr>
          </a:gs>
          <a:gs pos="75000">
            <a:schemeClr val="phClr">
              <a:shade val="100000"/>
              <a:satMod val="115000"/>
            </a:schemeClr>
          </a:gs>
          <a:gs pos="100000">
            <a:schemeClr val="phClr">
              <a:shade val="70000"/>
              <a:satMod val="130000"/>
            </a:schemeClr>
          </a:gs>
        </a:gsLst>
        <a:path path="circle">
          <a:fillToRect l="20000" t="50000" r="100000" b="50000"/>
        </a:path>
      </a:gradFill>
      <a:blipFill rotWithShape="1">
        <a:blip xmlns:r="http://schemas.openxmlformats.org/officeDocument/2006/relationships" r:embed="rId1">
          <a:duotone>
            <a:schemeClr val="phClr">
              <a:tint val="97000"/>
            </a:schemeClr>
            <a:schemeClr val="phClr">
              <a:shade val="96000"/>
            </a:schemeClr>
          </a:duotone>
        </a:blip>
        <a:tile tx="0" ty="0" sx="32000" sy="32000" flip="none" algn="tl"/>
      </a:blipFill>
    </a:bgFillStyleLst>
  </a:fmtScheme>
</a:themeOverride>
</file>

<file path=ppt/theme/themeOverride3.xml><?xml version="1.0" encoding="utf-8"?>
<a:themeOverride xmlns:a="http://schemas.openxmlformats.org/drawingml/2006/main">
  <a:clrScheme name="Adjacency">
    <a:dk1>
      <a:srgbClr val="2F2B20"/>
    </a:dk1>
    <a:lt1>
      <a:srgbClr val="FFFFFF"/>
    </a:lt1>
    <a:dk2>
      <a:srgbClr val="675E47"/>
    </a:dk2>
    <a:lt2>
      <a:srgbClr val="DFDCB7"/>
    </a:lt2>
    <a:accent1>
      <a:srgbClr val="A9A57C"/>
    </a:accent1>
    <a:accent2>
      <a:srgbClr val="9CBEBD"/>
    </a:accent2>
    <a:accent3>
      <a:srgbClr val="D2CB6C"/>
    </a:accent3>
    <a:accent4>
      <a:srgbClr val="95A39D"/>
    </a:accent4>
    <a:accent5>
      <a:srgbClr val="C89F5D"/>
    </a:accent5>
    <a:accent6>
      <a:srgbClr val="B1A089"/>
    </a:accent6>
    <a:hlink>
      <a:srgbClr val="D25814"/>
    </a:hlink>
    <a:folHlink>
      <a:srgbClr val="849A0A"/>
    </a:folHlink>
  </a:clrScheme>
  <a:fontScheme name="Adjacency">
    <a:majorFont>
      <a:latin typeface="Cambria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Adjacency">
    <a:fillStyleLst>
      <a:solidFill>
        <a:schemeClr val="phClr"/>
      </a:solidFill>
      <a:solidFill>
        <a:schemeClr val="phClr">
          <a:tint val="55000"/>
        </a:schemeClr>
      </a:solidFill>
      <a:solidFill>
        <a:schemeClr val="phClr"/>
      </a:solidFill>
    </a:fillStyleLst>
    <a:lnStyleLst>
      <a:ln w="12700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/>
      </a:effectStyle>
      <a:effectStyle>
        <a:effectLst>
          <a:outerShdw blurRad="50800" dist="25400" algn="bl" rotWithShape="0">
            <a:srgbClr val="000000">
              <a:alpha val="60000"/>
            </a:srgbClr>
          </a:outerShdw>
        </a:effectLst>
      </a:effectStyle>
      <a:effectStyle>
        <a:effectLst/>
        <a:scene3d>
          <a:camera prst="orthographicFront">
            <a:rot lat="0" lon="0" rev="0"/>
          </a:camera>
          <a:lightRig rig="brightRoom" dir="tl">
            <a:rot lat="0" lon="0" rev="1800000"/>
          </a:lightRig>
        </a:scene3d>
        <a:sp3d contourW="10160" prstMaterial="dkEdge">
          <a:bevelT w="38100" h="50800" prst="angle"/>
          <a:contourClr>
            <a:schemeClr val="phClr">
              <a:shade val="40000"/>
              <a:satMod val="150000"/>
            </a:schemeClr>
          </a:contourClr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90000"/>
            </a:schemeClr>
          </a:gs>
          <a:gs pos="75000">
            <a:schemeClr val="phClr">
              <a:shade val="100000"/>
              <a:satMod val="115000"/>
            </a:schemeClr>
          </a:gs>
          <a:gs pos="100000">
            <a:schemeClr val="phClr">
              <a:shade val="70000"/>
              <a:satMod val="130000"/>
            </a:schemeClr>
          </a:gs>
        </a:gsLst>
        <a:path path="circle">
          <a:fillToRect l="20000" t="50000" r="100000" b="50000"/>
        </a:path>
      </a:gradFill>
      <a:blipFill rotWithShape="1">
        <a:blip xmlns:r="http://schemas.openxmlformats.org/officeDocument/2006/relationships" r:embed="rId1">
          <a:duotone>
            <a:schemeClr val="phClr">
              <a:tint val="97000"/>
            </a:schemeClr>
            <a:schemeClr val="phClr">
              <a:shade val="96000"/>
            </a:schemeClr>
          </a:duotone>
        </a:blip>
        <a:tile tx="0" ty="0" sx="32000" sy="32000" flip="none" algn="tl"/>
      </a:blipFill>
    </a:bgFillStyleLst>
  </a:fmtScheme>
</a:themeOverride>
</file>

<file path=ppt/theme/themeOverride4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tint val="100000"/>
              <a:shade val="100000"/>
              <a:satMod val="130000"/>
            </a:schemeClr>
          </a:gs>
          <a:gs pos="100000">
            <a:schemeClr val="phClr">
              <a:tint val="50000"/>
              <a:shade val="100000"/>
              <a:satMod val="350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5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tint val="100000"/>
              <a:shade val="100000"/>
              <a:satMod val="130000"/>
            </a:schemeClr>
          </a:gs>
          <a:gs pos="100000">
            <a:schemeClr val="phClr">
              <a:tint val="50000"/>
              <a:shade val="100000"/>
              <a:satMod val="350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6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tint val="100000"/>
              <a:shade val="100000"/>
              <a:satMod val="130000"/>
            </a:schemeClr>
          </a:gs>
          <a:gs pos="100000">
            <a:schemeClr val="phClr">
              <a:tint val="50000"/>
              <a:shade val="100000"/>
              <a:satMod val="350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7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tint val="100000"/>
              <a:shade val="100000"/>
              <a:satMod val="130000"/>
            </a:schemeClr>
          </a:gs>
          <a:gs pos="100000">
            <a:schemeClr val="phClr">
              <a:tint val="50000"/>
              <a:shade val="100000"/>
              <a:satMod val="350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8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tint val="100000"/>
              <a:shade val="100000"/>
              <a:satMod val="130000"/>
            </a:schemeClr>
          </a:gs>
          <a:gs pos="100000">
            <a:schemeClr val="phClr">
              <a:tint val="50000"/>
              <a:shade val="100000"/>
              <a:satMod val="350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9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tint val="100000"/>
              <a:shade val="100000"/>
              <a:satMod val="130000"/>
            </a:schemeClr>
          </a:gs>
          <a:gs pos="100000">
            <a:schemeClr val="phClr">
              <a:tint val="50000"/>
              <a:shade val="100000"/>
              <a:satMod val="350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9455</TotalTime>
  <Words>2498</Words>
  <Application>Microsoft Macintosh PowerPoint</Application>
  <PresentationFormat>On-screen Show (4:3)</PresentationFormat>
  <Paragraphs>553</Paragraphs>
  <Slides>79</Slides>
  <Notes>59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79</vt:i4>
      </vt:variant>
    </vt:vector>
  </HeadingPairs>
  <TitlesOfParts>
    <vt:vector size="81" baseType="lpstr">
      <vt:lpstr>Office Theme</vt:lpstr>
      <vt:lpstr>Austin</vt:lpstr>
      <vt:lpstr>The Toolkit for Building Better Learners</vt:lpstr>
      <vt:lpstr>Activity!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Scheduling Learning: Space it Out</vt:lpstr>
      <vt:lpstr>Scheduling Learning: Space it Out</vt:lpstr>
      <vt:lpstr>Expanding schedules for  long-term maintenance</vt:lpstr>
      <vt:lpstr>What should we do in each study session? </vt:lpstr>
      <vt:lpstr>Study, study, study?</vt:lpstr>
      <vt:lpstr>Study, study, study? Test, test, test! “Retrieval practice”!</vt:lpstr>
      <vt:lpstr>Retrieval is a ‘memory modifier’   a potent learning event that strengthens what we retrieve </vt:lpstr>
      <vt:lpstr>The Spacing Effect     The Testing Effect</vt:lpstr>
      <vt:lpstr>What About Errors?</vt:lpstr>
      <vt:lpstr>What About Errors?</vt:lpstr>
      <vt:lpstr>Should we worry about errors?</vt:lpstr>
      <vt:lpstr>Does this work in the classroom? </vt:lpstr>
      <vt:lpstr>Does this work in the classroom? </vt:lpstr>
      <vt:lpstr>Does this work in the classroom? </vt:lpstr>
      <vt:lpstr>What About Errors?</vt:lpstr>
      <vt:lpstr>Timing Feedback</vt:lpstr>
      <vt:lpstr>Timing Feedback</vt:lpstr>
      <vt:lpstr>Timing Feedback</vt:lpstr>
      <vt:lpstr>How about concepts, rather than facts?</vt:lpstr>
      <vt:lpstr>PowerPoint Presentation</vt:lpstr>
      <vt:lpstr>Where’s the Gentoo?</vt:lpstr>
      <vt:lpstr>Hypothesis</vt:lpstr>
      <vt:lpstr>PowerPoint Presentation</vt:lpstr>
      <vt:lpstr>PowerPoint Presentation</vt:lpstr>
      <vt:lpstr>Learning Artists’ Painting Styles</vt:lpstr>
      <vt:lpstr>Blocked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Interleaved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Final Classification Test</vt:lpstr>
      <vt:lpstr>Results</vt:lpstr>
      <vt:lpstr>PowerPoint Presentation</vt:lpstr>
      <vt:lpstr>Interleaving Math Learning</vt:lpstr>
      <vt:lpstr>PowerPoint Presentation</vt:lpstr>
      <vt:lpstr>Why!?</vt:lpstr>
      <vt:lpstr>The Interleaving Benefit is Robust</vt:lpstr>
      <vt:lpstr>Summary</vt:lpstr>
      <vt:lpstr>Learning versus Performance</vt:lpstr>
      <vt:lpstr>PowerPoint Presentation</vt:lpstr>
      <vt:lpstr>Undesirable Difficulties</vt:lpstr>
      <vt:lpstr>Mindsets for Effective Learning</vt:lpstr>
      <vt:lpstr>We don’t know what is good for our own learning</vt:lpstr>
      <vt:lpstr>We don’t know what is good for our own learning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Your next assignment!</vt:lpstr>
      <vt:lpstr>Your next assignment!</vt:lpstr>
      <vt:lpstr>30-minutes</vt:lpstr>
      <vt:lpstr>Examples of Ideas</vt:lpstr>
      <vt:lpstr>Examples of Ideas</vt:lpstr>
      <vt:lpstr>Examples of measuring change</vt:lpstr>
      <vt:lpstr>Thank you! 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Desirable Difficulties: Make Learning Stick</dc:title>
  <dc:creator>Veronica Yan</dc:creator>
  <cp:lastModifiedBy>Veronica Yan</cp:lastModifiedBy>
  <cp:revision>906</cp:revision>
  <dcterms:created xsi:type="dcterms:W3CDTF">2015-08-03T18:13:47Z</dcterms:created>
  <dcterms:modified xsi:type="dcterms:W3CDTF">2017-02-27T21:31:53Z</dcterms:modified>
</cp:coreProperties>
</file>